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8"/>
  </p:notesMasterIdLst>
  <p:sldIdLst>
    <p:sldId id="257" r:id="rId2"/>
    <p:sldId id="259" r:id="rId3"/>
    <p:sldId id="302" r:id="rId4"/>
    <p:sldId id="461" r:id="rId5"/>
    <p:sldId id="410" r:id="rId6"/>
    <p:sldId id="278" r:id="rId7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659"/>
    <a:srgbClr val="F5C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91" autoAdjust="0"/>
  </p:normalViewPr>
  <p:slideViewPr>
    <p:cSldViewPr snapToGrid="0">
      <p:cViewPr varScale="1">
        <p:scale>
          <a:sx n="45" d="100"/>
          <a:sy n="45" d="100"/>
        </p:scale>
        <p:origin x="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05A30-3018-45D2-89C4-E818B3056730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BA187-156B-4A79-91C9-D5D93338A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0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a close look at the surface of a layered material,</a:t>
            </a:r>
          </a:p>
          <a:p>
            <a:r>
              <a:rPr lang="en-US" b="1" dirty="0"/>
              <a:t>[C]</a:t>
            </a:r>
            <a:r>
              <a:rPr lang="en-US" dirty="0"/>
              <a:t> we can see a stack of layers with reflective or refractive interfaces and sometimes participating media in between. </a:t>
            </a:r>
            <a:endParaRPr lang="en-US" b="1" dirty="0"/>
          </a:p>
          <a:p>
            <a:r>
              <a:rPr lang="en-US" b="1" dirty="0"/>
              <a:t>[C] </a:t>
            </a:r>
            <a:r>
              <a:rPr lang="en-US" dirty="0"/>
              <a:t>When light hits a layered material,</a:t>
            </a:r>
          </a:p>
          <a:p>
            <a:r>
              <a:rPr lang="en-US" b="1" dirty="0"/>
              <a:t>[C]</a:t>
            </a:r>
            <a:r>
              <a:rPr lang="en-US" dirty="0"/>
              <a:t> it can reflect and refract off the layer interfaces and scatter within the layers in complex ways. </a:t>
            </a:r>
          </a:p>
          <a:p>
            <a:r>
              <a:rPr lang="en-US" b="1" dirty="0"/>
              <a:t>[C]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Fortunately, as the layers are generally very thin, one can usually neglect the displacement between the locations at which light enters and leaves the material.</a:t>
            </a:r>
            <a:endParaRPr lang="en-US" dirty="0"/>
          </a:p>
          <a:p>
            <a:endParaRPr lang="en-US" dirty="0"/>
          </a:p>
          <a:p>
            <a:r>
              <a:rPr lang="en-US" dirty="0"/>
              <a:t>[ceramic coating: https://www.pvd-coatings.co.uk/coatings/ceramic-coatings/]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83ABA-2D23-4645-9248-FE04D433EB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the clouds for example, </a:t>
            </a:r>
          </a:p>
          <a:p>
            <a:r>
              <a:rPr lang="en-US" b="1" dirty="0"/>
              <a:t>[C]</a:t>
            </a:r>
            <a:r>
              <a:rPr lang="en-US" dirty="0"/>
              <a:t> The light travels through the clouds with scattering and absorption, and then observed by our eyes.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BA187-156B-4A79-91C9-D5D93338A5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2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latin typeface="Gill Sans MT"/>
                <a:cs typeface="Gill Sans MT"/>
              </a:rPr>
              <a:t>A widely used material model in industry is Cook-Torrance, it allows to represent well many opaque surfaces with just 4 parameter maps representing t</a:t>
            </a:r>
            <a:r>
              <a:rPr lang="fr-FR" sz="1200" b="0" dirty="0" err="1">
                <a:latin typeface="Gill Sans MT"/>
                <a:cs typeface="Gill Sans MT"/>
              </a:rPr>
              <a:t>he</a:t>
            </a:r>
            <a:r>
              <a:rPr lang="fr-FR" sz="1200" b="0" dirty="0">
                <a:latin typeface="Gill Sans MT"/>
                <a:cs typeface="Gill Sans MT"/>
              </a:rPr>
              <a:t> surface orientation, the diffuse and </a:t>
            </a:r>
            <a:r>
              <a:rPr lang="fr-FR" sz="1200" b="0" dirty="0" err="1">
                <a:latin typeface="Gill Sans MT"/>
                <a:cs typeface="Gill Sans MT"/>
              </a:rPr>
              <a:t>specular</a:t>
            </a:r>
            <a:r>
              <a:rPr lang="fr-FR" sz="1200" b="0" dirty="0">
                <a:latin typeface="Gill Sans MT"/>
                <a:cs typeface="Gill Sans MT"/>
              </a:rPr>
              <a:t> light </a:t>
            </a:r>
            <a:r>
              <a:rPr lang="fr-FR" sz="1200" b="0" dirty="0" err="1">
                <a:latin typeface="Gill Sans MT"/>
                <a:cs typeface="Gill Sans MT"/>
              </a:rPr>
              <a:t>reflection</a:t>
            </a:r>
            <a:r>
              <a:rPr lang="fr-FR" sz="1200" b="0" dirty="0">
                <a:latin typeface="Gill Sans MT"/>
                <a:cs typeface="Gill Sans MT"/>
              </a:rPr>
              <a:t> and </a:t>
            </a:r>
            <a:r>
              <a:rPr lang="fr-FR" sz="1200" b="0" dirty="0" err="1">
                <a:latin typeface="Gill Sans MT"/>
                <a:cs typeface="Gill Sans MT"/>
              </a:rPr>
              <a:t>shinyness</a:t>
            </a:r>
            <a:r>
              <a:rPr lang="fr-FR" sz="1200" b="0" dirty="0">
                <a:latin typeface="Gill Sans MT"/>
                <a:cs typeface="Gill Sans MT"/>
              </a:rPr>
              <a:t> or </a:t>
            </a:r>
            <a:r>
              <a:rPr lang="fr-FR" sz="1200" b="0" dirty="0" err="1">
                <a:latin typeface="Gill Sans MT"/>
                <a:cs typeface="Gill Sans MT"/>
              </a:rPr>
              <a:t>roughness</a:t>
            </a:r>
            <a:r>
              <a:rPr lang="fr-FR" sz="1200" b="0" dirty="0">
                <a:latin typeface="Gill Sans MT"/>
                <a:cs typeface="Gill Sans MT"/>
              </a:rPr>
              <a:t>. </a:t>
            </a:r>
            <a:r>
              <a:rPr lang="en-GB" sz="1200" b="0" dirty="0">
                <a:latin typeface="Gill Sans MT"/>
                <a:cs typeface="Gill Sans MT"/>
              </a:rPr>
              <a:t>Together these parameters form what we call a SVBRDF.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E7FAE-D1E0-4B87-A812-91BBA1ABCC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31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For a captured image, </a:t>
            </a:r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to estimate the procedural model parameters, </a:t>
            </a:r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we need to solve the inverse problem.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However, the procedural generation and physics-based rendering is a complex process with a diverse set of operations,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making the relationship between procedural model parameters theta and the final renderings non-linear and non-trivial.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Additionally, how to match the rendered image to the target is not obvious.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Per-pixel alignment is no longer available here.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Finally, instead of a single “best” match, </a:t>
            </a:r>
            <a:r>
              <a:rPr lang="en-US" sz="1800" b="1" i="0" u="none" strike="noStrike" baseline="0" dirty="0">
                <a:latin typeface="NimbusRomNo9L-Regu"/>
              </a:rPr>
              <a:t>[C]</a:t>
            </a:r>
            <a:r>
              <a:rPr lang="en-US" sz="1800" b="0" i="0" u="none" strike="noStrike" baseline="0" dirty="0">
                <a:latin typeface="NimbusRomNo9L-Regu"/>
              </a:rPr>
              <a:t> user may prefer a collection of plausible matches that they can choose from.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E7FAE-D1E0-4B87-A812-91BBA1ABCC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67462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1542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27458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D71C0478-FD31-4999-895A-6A3086552D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9" y="10082213"/>
            <a:ext cx="18286811" cy="204788"/>
          </a:xfrm>
          <a:prstGeom prst="rect">
            <a:avLst/>
          </a:prstGeom>
          <a:solidFill>
            <a:srgbClr val="F5C201"/>
          </a:solidFill>
          <a:ln w="100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ＭＳ Ｐゴシック" charset="-128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30D02897-A9AF-487C-9C6B-B87A427722A1}"/>
              </a:ext>
            </a:extLst>
          </p:cNvPr>
          <p:cNvSpPr/>
          <p:nvPr userDrawn="1"/>
        </p:nvSpPr>
        <p:spPr>
          <a:xfrm>
            <a:off x="0" y="9467849"/>
            <a:ext cx="18286809" cy="614363"/>
          </a:xfrm>
          <a:prstGeom prst="rect">
            <a:avLst/>
          </a:prstGeom>
          <a:solidFill>
            <a:srgbClr val="526DB0">
              <a:lumMod val="50000"/>
            </a:srgbClr>
          </a:solidFill>
          <a:ln w="50800" cap="rnd" cmpd="dbl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7824C-2CD7-45C2-AA44-86E536FB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45" y="746820"/>
            <a:ext cx="15773400" cy="10317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283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2E48E-0180-4DA7-9959-BD4EAB9AC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05" y="204788"/>
            <a:ext cx="8928080" cy="891157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892DEF8-95E4-4F6C-B62C-8DBF0A459CFF}"/>
              </a:ext>
            </a:extLst>
          </p:cNvPr>
          <p:cNvSpPr txBox="1">
            <a:spLocks/>
          </p:cNvSpPr>
          <p:nvPr userDrawn="1"/>
        </p:nvSpPr>
        <p:spPr>
          <a:xfrm>
            <a:off x="1182832" y="9520239"/>
            <a:ext cx="4262006" cy="528633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dirty="0"/>
              <a:t>Donald Bren School of </a:t>
            </a:r>
          </a:p>
          <a:p>
            <a:pPr algn="l"/>
            <a:r>
              <a:rPr lang="en-US" sz="1800" b="0" dirty="0"/>
              <a:t>Information &amp; Computer Sciences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6157F8D-025F-4585-85BA-A20A12F4D5B3}"/>
              </a:ext>
            </a:extLst>
          </p:cNvPr>
          <p:cNvSpPr txBox="1">
            <a:spLocks/>
          </p:cNvSpPr>
          <p:nvPr userDrawn="1"/>
        </p:nvSpPr>
        <p:spPr>
          <a:xfrm>
            <a:off x="7265845" y="9520238"/>
            <a:ext cx="1877561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Yu Guo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7D13285E-0740-4F0E-BC19-0D7AF947577C}"/>
              </a:ext>
            </a:extLst>
          </p:cNvPr>
          <p:cNvSpPr txBox="1">
            <a:spLocks/>
          </p:cNvSpPr>
          <p:nvPr userDrawn="1"/>
        </p:nvSpPr>
        <p:spPr>
          <a:xfrm>
            <a:off x="122958" y="9510712"/>
            <a:ext cx="1167246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UCI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34E7EEA-159B-43F5-82E6-B677E1770F40}"/>
              </a:ext>
            </a:extLst>
          </p:cNvPr>
          <p:cNvSpPr/>
          <p:nvPr userDrawn="1"/>
        </p:nvSpPr>
        <p:spPr>
          <a:xfrm>
            <a:off x="0" y="2"/>
            <a:ext cx="18286809" cy="238128"/>
          </a:xfrm>
          <a:prstGeom prst="rect">
            <a:avLst/>
          </a:prstGeom>
          <a:solidFill>
            <a:srgbClr val="526DB0">
              <a:lumMod val="50000"/>
            </a:srgbClr>
          </a:solidFill>
          <a:ln w="50800" cap="rnd" cmpd="dbl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E030AB6-B16D-45C8-8052-13D2F86B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90681" y="9501185"/>
            <a:ext cx="828977" cy="547688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fld id="{FE3481F7-0513-43C1-8775-6C5F9B5504F7}" type="slidenum">
              <a:rPr lang="en-US" smtClean="0"/>
              <a:pPr/>
              <a:t>‹#›</a:t>
            </a:fld>
            <a:endParaRPr lang="en-US" sz="21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8846316-1FE3-440E-BEBF-7B350A48A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0852" y="9534526"/>
            <a:ext cx="2704908" cy="547688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fld id="{99DD76E6-3805-4A08-8BB8-2EEA8F4DC985}" type="datetime4">
              <a:rPr lang="en-US" smtClean="0"/>
              <a:t>January 5, 2023</a:t>
            </a:fld>
            <a:endParaRPr lang="en-US" sz="21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C89CF15-5755-DF38-0994-74CD80BD2C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36" y="984638"/>
            <a:ext cx="6498609" cy="61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3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10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47811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41525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689396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26252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31696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76890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22698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083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7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49" r:id="rId13"/>
  </p:sldLayoutIdLst>
  <p:hf hdr="0" ft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microsoft.com/office/2007/relationships/hdphoto" Target="../media/hdphoto1.wdp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6ADE-06FA-408B-B9B9-DCF91EF8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Guo, Yu</a:t>
            </a:r>
            <a:r>
              <a:rPr lang="en-US" dirty="0"/>
              <a:t> (</a:t>
            </a:r>
            <a:r>
              <a:rPr lang="zh-CN" altLang="en-US" dirty="0"/>
              <a:t>郭煜</a:t>
            </a:r>
            <a:r>
              <a:rPr lang="en-US" dirty="0"/>
              <a:t>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621BC-352B-4DBC-8BAE-D002531F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B670E-DACC-44F0-B64B-CFB82657201F}"/>
              </a:ext>
            </a:extLst>
          </p:cNvPr>
          <p:cNvSpPr txBox="1"/>
          <p:nvPr/>
        </p:nvSpPr>
        <p:spPr>
          <a:xfrm>
            <a:off x="1046725" y="2143695"/>
            <a:ext cx="18707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Education: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F3E7A3-6AC8-8D4A-9F59-55A7606BAFB1}"/>
              </a:ext>
            </a:extLst>
          </p:cNvPr>
          <p:cNvGrpSpPr/>
          <p:nvPr/>
        </p:nvGrpSpPr>
        <p:grpSpPr>
          <a:xfrm>
            <a:off x="12733666" y="2253159"/>
            <a:ext cx="2718956" cy="2972871"/>
            <a:chOff x="8493257" y="1258676"/>
            <a:chExt cx="1812637" cy="1981914"/>
          </a:xfrm>
        </p:grpSpPr>
        <p:pic>
          <p:nvPicPr>
            <p:cNvPr id="2050" name="Picture 2" descr="Central South University (Changsha, China)">
              <a:extLst>
                <a:ext uri="{FF2B5EF4-FFF2-40B4-BE49-F238E27FC236}">
                  <a16:creationId xmlns:a16="http://schemas.microsoft.com/office/drawing/2014/main" id="{D7326CD3-C878-4035-94C7-1AFF57944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257" y="1258676"/>
              <a:ext cx="1812637" cy="181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4203B-8C44-4CD6-9C58-E325685304DE}"/>
                </a:ext>
              </a:extLst>
            </p:cNvPr>
            <p:cNvSpPr txBox="1"/>
            <p:nvPr/>
          </p:nvSpPr>
          <p:spPr>
            <a:xfrm>
              <a:off x="9722382" y="2871258"/>
              <a:ext cx="492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B.A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654949-DF35-D790-4697-2FAD1B46FB91}"/>
              </a:ext>
            </a:extLst>
          </p:cNvPr>
          <p:cNvGrpSpPr/>
          <p:nvPr/>
        </p:nvGrpSpPr>
        <p:grpSpPr>
          <a:xfrm>
            <a:off x="8252691" y="2283902"/>
            <a:ext cx="2777622" cy="2942129"/>
            <a:chOff x="5505941" y="1279171"/>
            <a:chExt cx="1851748" cy="1961419"/>
          </a:xfrm>
        </p:grpSpPr>
        <p:pic>
          <p:nvPicPr>
            <p:cNvPr id="2052" name="Picture 4" descr="Shenzhen Institute of Advanced Technology (Shenzhen, China)">
              <a:extLst>
                <a:ext uri="{FF2B5EF4-FFF2-40B4-BE49-F238E27FC236}">
                  <a16:creationId xmlns:a16="http://schemas.microsoft.com/office/drawing/2014/main" id="{BC54D4E0-1BA8-4C9C-ABA9-69B4CE466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941" y="1279171"/>
              <a:ext cx="1812637" cy="181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535198-71FC-4F72-95FF-E6FA917ACD54}"/>
                </a:ext>
              </a:extLst>
            </p:cNvPr>
            <p:cNvSpPr txBox="1"/>
            <p:nvPr/>
          </p:nvSpPr>
          <p:spPr>
            <a:xfrm>
              <a:off x="6821003" y="2871258"/>
              <a:ext cx="536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M.S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D79D2-C1E1-3FB2-9107-45F846D58D7A}"/>
              </a:ext>
            </a:extLst>
          </p:cNvPr>
          <p:cNvGrpSpPr/>
          <p:nvPr/>
        </p:nvGrpSpPr>
        <p:grpSpPr>
          <a:xfrm>
            <a:off x="3710365" y="2291435"/>
            <a:ext cx="2956319" cy="2942130"/>
            <a:chOff x="2477723" y="1284193"/>
            <a:chExt cx="1970879" cy="1961420"/>
          </a:xfrm>
        </p:grpSpPr>
        <p:pic>
          <p:nvPicPr>
            <p:cNvPr id="2056" name="Picture 8" descr="University of California, Irvine (CA, US)">
              <a:extLst>
                <a:ext uri="{FF2B5EF4-FFF2-40B4-BE49-F238E27FC236}">
                  <a16:creationId xmlns:a16="http://schemas.microsoft.com/office/drawing/2014/main" id="{AE056A0C-2032-4659-A575-92C22B028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723" y="1284193"/>
              <a:ext cx="1812637" cy="181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5ECD85-E834-4DB0-BAAA-66A4954AD26B}"/>
                </a:ext>
              </a:extLst>
            </p:cNvPr>
            <p:cNvSpPr txBox="1"/>
            <p:nvPr/>
          </p:nvSpPr>
          <p:spPr>
            <a:xfrm>
              <a:off x="3821080" y="2876281"/>
              <a:ext cx="627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err="1"/>
                <a:t>Ph.D</a:t>
              </a:r>
              <a:endParaRPr lang="en-US" sz="30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06B4D0-A9C0-445B-9295-258481447F60}"/>
              </a:ext>
            </a:extLst>
          </p:cNvPr>
          <p:cNvSpPr txBox="1"/>
          <p:nvPr/>
        </p:nvSpPr>
        <p:spPr>
          <a:xfrm>
            <a:off x="1052945" y="5454464"/>
            <a:ext cx="36277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Working experiences: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9E71AB-86E6-F535-132F-2CC0A75CEEEA}"/>
              </a:ext>
            </a:extLst>
          </p:cNvPr>
          <p:cNvGrpSpPr/>
          <p:nvPr/>
        </p:nvGrpSpPr>
        <p:grpSpPr>
          <a:xfrm>
            <a:off x="15487020" y="6499825"/>
            <a:ext cx="2030591" cy="2441123"/>
            <a:chOff x="9612382" y="4360538"/>
            <a:chExt cx="1353727" cy="1627415"/>
          </a:xfrm>
        </p:grpSpPr>
        <p:pic>
          <p:nvPicPr>
            <p:cNvPr id="2058" name="Picture 10" descr="Nanyang Technological University (Singapore)">
              <a:extLst>
                <a:ext uri="{FF2B5EF4-FFF2-40B4-BE49-F238E27FC236}">
                  <a16:creationId xmlns:a16="http://schemas.microsoft.com/office/drawing/2014/main" id="{FDC7AF6D-2B24-425C-A359-81B159801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2382" y="4360538"/>
              <a:ext cx="1330434" cy="1606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74025D-1098-4EBE-94D9-3A533C2CC330}"/>
                </a:ext>
              </a:extLst>
            </p:cNvPr>
            <p:cNvSpPr txBox="1"/>
            <p:nvPr/>
          </p:nvSpPr>
          <p:spPr>
            <a:xfrm>
              <a:off x="10543771" y="5618621"/>
              <a:ext cx="422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RA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078E79-D6C3-47C9-31D9-C5B785CC16C6}"/>
              </a:ext>
            </a:extLst>
          </p:cNvPr>
          <p:cNvGrpSpPr/>
          <p:nvPr/>
        </p:nvGrpSpPr>
        <p:grpSpPr>
          <a:xfrm>
            <a:off x="9869890" y="6499824"/>
            <a:ext cx="2381378" cy="2279307"/>
            <a:chOff x="5505941" y="4416784"/>
            <a:chExt cx="1587585" cy="1519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AACA48-4E3F-47D3-B81E-9830902C1C00}"/>
                </a:ext>
              </a:extLst>
            </p:cNvPr>
            <p:cNvGrpSpPr/>
            <p:nvPr/>
          </p:nvGrpSpPr>
          <p:grpSpPr>
            <a:xfrm>
              <a:off x="5505941" y="4416784"/>
              <a:ext cx="1587585" cy="1294349"/>
              <a:chOff x="9778494" y="1747331"/>
              <a:chExt cx="1711543" cy="1395412"/>
            </a:xfrm>
          </p:grpSpPr>
          <p:pic>
            <p:nvPicPr>
              <p:cNvPr id="2066" name="Picture 18">
                <a:extLst>
                  <a:ext uri="{FF2B5EF4-FFF2-40B4-BE49-F238E27FC236}">
                    <a16:creationId xmlns:a16="http://schemas.microsoft.com/office/drawing/2014/main" id="{9242E001-9F85-45C7-BBC8-8565B3D309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5" t="18309" r="45296" b="20222"/>
              <a:stretch/>
            </p:blipFill>
            <p:spPr bwMode="auto">
              <a:xfrm>
                <a:off x="9778494" y="1747331"/>
                <a:ext cx="1711543" cy="725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8">
                <a:extLst>
                  <a:ext uri="{FF2B5EF4-FFF2-40B4-BE49-F238E27FC236}">
                    <a16:creationId xmlns:a16="http://schemas.microsoft.com/office/drawing/2014/main" id="{FF3F2A13-E537-4DDC-A828-D934EFA2E7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53" t="22345" r="5432" b="22974"/>
              <a:stretch/>
            </p:blipFill>
            <p:spPr bwMode="auto">
              <a:xfrm>
                <a:off x="10041110" y="2497127"/>
                <a:ext cx="1275269" cy="645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489A79-F6F1-482D-9CE6-AFDA8C7E2B7C}"/>
                </a:ext>
              </a:extLst>
            </p:cNvPr>
            <p:cNvSpPr txBox="1"/>
            <p:nvPr/>
          </p:nvSpPr>
          <p:spPr>
            <a:xfrm>
              <a:off x="5893658" y="5566990"/>
              <a:ext cx="770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/>
                <a:t>Intern</a:t>
              </a:r>
              <a:endParaRPr lang="en-US" sz="3000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7FBEC4-48A5-0FCF-67A0-5F3E9B5D9739}"/>
              </a:ext>
            </a:extLst>
          </p:cNvPr>
          <p:cNvGrpSpPr/>
          <p:nvPr/>
        </p:nvGrpSpPr>
        <p:grpSpPr>
          <a:xfrm>
            <a:off x="12502452" y="6475081"/>
            <a:ext cx="2159249" cy="2413163"/>
            <a:chOff x="7590022" y="4416784"/>
            <a:chExt cx="1439499" cy="1608775"/>
          </a:xfrm>
        </p:grpSpPr>
        <p:pic>
          <p:nvPicPr>
            <p:cNvPr id="2060" name="Picture 12" descr="Autodesk (CA, US)">
              <a:extLst>
                <a:ext uri="{FF2B5EF4-FFF2-40B4-BE49-F238E27FC236}">
                  <a16:creationId xmlns:a16="http://schemas.microsoft.com/office/drawing/2014/main" id="{3A5703F8-2E40-4A11-9404-75F292C8B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022" y="4416784"/>
              <a:ext cx="1439499" cy="1439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94F53E-847F-4122-91E4-D42DEA9319A9}"/>
                </a:ext>
              </a:extLst>
            </p:cNvPr>
            <p:cNvSpPr txBox="1"/>
            <p:nvPr/>
          </p:nvSpPr>
          <p:spPr>
            <a:xfrm>
              <a:off x="7887425" y="5656227"/>
              <a:ext cx="770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/>
                <a:t>Intern</a:t>
              </a:r>
              <a:endParaRPr lang="en-US" sz="30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03C9AE-E010-2DAC-86A6-2DB4EFAB7D4A}"/>
              </a:ext>
            </a:extLst>
          </p:cNvPr>
          <p:cNvGrpSpPr/>
          <p:nvPr/>
        </p:nvGrpSpPr>
        <p:grpSpPr>
          <a:xfrm>
            <a:off x="7436503" y="6365967"/>
            <a:ext cx="2159249" cy="2413164"/>
            <a:chOff x="2932711" y="4331892"/>
            <a:chExt cx="1439499" cy="1608776"/>
          </a:xfrm>
        </p:grpSpPr>
        <p:pic>
          <p:nvPicPr>
            <p:cNvPr id="2062" name="Picture 14" descr="Adobe (CA, US)">
              <a:extLst>
                <a:ext uri="{FF2B5EF4-FFF2-40B4-BE49-F238E27FC236}">
                  <a16:creationId xmlns:a16="http://schemas.microsoft.com/office/drawing/2014/main" id="{A9BD547C-2CDD-4BB3-8821-167413DE6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2711" y="4331892"/>
              <a:ext cx="1439499" cy="1439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8E3FC1-50BF-428A-9A70-E9228B2859E4}"/>
                </a:ext>
              </a:extLst>
            </p:cNvPr>
            <p:cNvSpPr txBox="1"/>
            <p:nvPr/>
          </p:nvSpPr>
          <p:spPr>
            <a:xfrm>
              <a:off x="3268286" y="5571336"/>
              <a:ext cx="770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/>
                <a:t>Intern</a:t>
              </a:r>
              <a:endParaRPr lang="en-US" sz="3000" b="1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08CA9B-BBA4-D515-9911-9B1ED4F5D7A6}"/>
              </a:ext>
            </a:extLst>
          </p:cNvPr>
          <p:cNvGrpSpPr/>
          <p:nvPr/>
        </p:nvGrpSpPr>
        <p:grpSpPr>
          <a:xfrm>
            <a:off x="1096150" y="6408334"/>
            <a:ext cx="2159250" cy="2479910"/>
            <a:chOff x="730766" y="3996974"/>
            <a:chExt cx="1439500" cy="1653273"/>
          </a:xfrm>
        </p:grpSpPr>
        <p:pic>
          <p:nvPicPr>
            <p:cNvPr id="22" name="Picture 21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564F4102-6DFC-10DF-D239-14FFA23F2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66" y="3996974"/>
              <a:ext cx="1439500" cy="1439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038852-A252-3DEA-7FE1-750D44F36380}"/>
                </a:ext>
              </a:extLst>
            </p:cNvPr>
            <p:cNvSpPr txBox="1"/>
            <p:nvPr/>
          </p:nvSpPr>
          <p:spPr>
            <a:xfrm>
              <a:off x="1014441" y="5280915"/>
              <a:ext cx="9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/>
                <a:t>Current</a:t>
              </a:r>
              <a:endParaRPr lang="en-US" sz="30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F7BFCE-DA13-5E78-4C12-676971F46EBE}"/>
              </a:ext>
            </a:extLst>
          </p:cNvPr>
          <p:cNvGrpSpPr/>
          <p:nvPr/>
        </p:nvGrpSpPr>
        <p:grpSpPr>
          <a:xfrm>
            <a:off x="4867716" y="6348693"/>
            <a:ext cx="2555181" cy="2478954"/>
            <a:chOff x="3245144" y="3957214"/>
            <a:chExt cx="1703454" cy="1652636"/>
          </a:xfrm>
        </p:grpSpPr>
        <p:pic>
          <p:nvPicPr>
            <p:cNvPr id="30" name="Picture 29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5BD894B-333C-CFD8-3844-8A160812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144" y="3957214"/>
              <a:ext cx="1703454" cy="1439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A64A21-D985-43A1-B6AB-72586A401D34}"/>
                </a:ext>
              </a:extLst>
            </p:cNvPr>
            <p:cNvSpPr txBox="1"/>
            <p:nvPr/>
          </p:nvSpPr>
          <p:spPr>
            <a:xfrm>
              <a:off x="3643696" y="5240518"/>
              <a:ext cx="770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/>
                <a:t>Intern</a:t>
              </a:r>
              <a:endParaRPr lang="en-US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55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DFAC-B097-4B39-8C15-16471422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7" y="332522"/>
            <a:ext cx="3221457" cy="9905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Projects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A75BCC-694B-4EFE-86B1-87709352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27D37-C311-4185-B441-7F613F90773D}"/>
              </a:ext>
            </a:extLst>
          </p:cNvPr>
          <p:cNvSpPr txBox="1"/>
          <p:nvPr/>
        </p:nvSpPr>
        <p:spPr>
          <a:xfrm>
            <a:off x="8766462" y="714009"/>
            <a:ext cx="31291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Material modeling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14866-362B-420B-BD4A-B895FD9D0BE8}"/>
              </a:ext>
            </a:extLst>
          </p:cNvPr>
          <p:cNvSpPr txBox="1"/>
          <p:nvPr/>
        </p:nvSpPr>
        <p:spPr>
          <a:xfrm>
            <a:off x="9014721" y="5150166"/>
            <a:ext cx="2848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Material capture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F8977-F446-4D8A-9006-7A9B1078313D}"/>
              </a:ext>
            </a:extLst>
          </p:cNvPr>
          <p:cNvSpPr txBox="1"/>
          <p:nvPr/>
        </p:nvSpPr>
        <p:spPr>
          <a:xfrm>
            <a:off x="15377213" y="340599"/>
            <a:ext cx="22214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Face related: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C777EE-62F8-C22A-73F6-A50F462C6E21}"/>
              </a:ext>
            </a:extLst>
          </p:cNvPr>
          <p:cNvGrpSpPr/>
          <p:nvPr/>
        </p:nvGrpSpPr>
        <p:grpSpPr>
          <a:xfrm>
            <a:off x="15520820" y="1134709"/>
            <a:ext cx="1916531" cy="2182493"/>
            <a:chOff x="3194261" y="4580903"/>
            <a:chExt cx="1277687" cy="1454995"/>
          </a:xfrm>
        </p:grpSpPr>
        <p:pic>
          <p:nvPicPr>
            <p:cNvPr id="24" name="Picture 23" descr="A collage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1C846047-E292-45C1-9022-56B1E15E1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8" t="-1" r="3224" b="-671"/>
            <a:stretch/>
          </p:blipFill>
          <p:spPr>
            <a:xfrm>
              <a:off x="3194261" y="4580903"/>
              <a:ext cx="1266626" cy="1266626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26AD4E-33E3-40EA-8D16-7D5470DB0F9C}"/>
                </a:ext>
              </a:extLst>
            </p:cNvPr>
            <p:cNvSpPr txBox="1"/>
            <p:nvPr/>
          </p:nvSpPr>
          <p:spPr>
            <a:xfrm>
              <a:off x="3233233" y="5728121"/>
              <a:ext cx="1238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Virtual try-on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7BA946-6126-4DF9-7E3A-9C606DBB592D}"/>
              </a:ext>
            </a:extLst>
          </p:cNvPr>
          <p:cNvGrpSpPr/>
          <p:nvPr/>
        </p:nvGrpSpPr>
        <p:grpSpPr>
          <a:xfrm>
            <a:off x="7079345" y="1427003"/>
            <a:ext cx="3117299" cy="3410724"/>
            <a:chOff x="1534035" y="2488004"/>
            <a:chExt cx="1567276" cy="171480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66D20F8-DE6C-4605-8A5C-560976BFB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035" y="2488004"/>
              <a:ext cx="1567276" cy="1567276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ED634A-0942-48B8-8982-993AFDBD6CCA}"/>
                </a:ext>
              </a:extLst>
            </p:cNvPr>
            <p:cNvSpPr txBox="1"/>
            <p:nvPr/>
          </p:nvSpPr>
          <p:spPr>
            <a:xfrm>
              <a:off x="1630395" y="3970695"/>
              <a:ext cx="1359185" cy="232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Layered BRDF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A7DC8-306B-4C62-3917-069E4BF7CA4E}"/>
              </a:ext>
            </a:extLst>
          </p:cNvPr>
          <p:cNvGrpSpPr/>
          <p:nvPr/>
        </p:nvGrpSpPr>
        <p:grpSpPr>
          <a:xfrm>
            <a:off x="7157945" y="5804201"/>
            <a:ext cx="3111453" cy="3396867"/>
            <a:chOff x="7336277" y="2332919"/>
            <a:chExt cx="1564337" cy="17078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3137BB-6757-4701-9337-BB3978060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3380"/>
            <a:stretch/>
          </p:blipFill>
          <p:spPr>
            <a:xfrm>
              <a:off x="7336277" y="2332919"/>
              <a:ext cx="1564337" cy="1567276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6136F4-2E43-4B79-8908-E589140D14C0}"/>
                </a:ext>
              </a:extLst>
            </p:cNvPr>
            <p:cNvSpPr txBox="1"/>
            <p:nvPr/>
          </p:nvSpPr>
          <p:spPr>
            <a:xfrm>
              <a:off x="7638926" y="3808643"/>
              <a:ext cx="959038" cy="232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SVBRDF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2E26D3-23FA-ACE2-9694-0E4FCF872D71}"/>
              </a:ext>
            </a:extLst>
          </p:cNvPr>
          <p:cNvGrpSpPr/>
          <p:nvPr/>
        </p:nvGrpSpPr>
        <p:grpSpPr>
          <a:xfrm>
            <a:off x="10694433" y="5775495"/>
            <a:ext cx="3356802" cy="3458028"/>
            <a:chOff x="9624839" y="2332919"/>
            <a:chExt cx="1687691" cy="17385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76A87C-2FE1-4211-B288-E9CE94FF9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01" r="21101"/>
            <a:stretch/>
          </p:blipFill>
          <p:spPr>
            <a:xfrm>
              <a:off x="9685047" y="2332919"/>
              <a:ext cx="1567276" cy="1567276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7EDC93-B66F-45A6-8968-992898CD207D}"/>
                </a:ext>
              </a:extLst>
            </p:cNvPr>
            <p:cNvSpPr txBox="1"/>
            <p:nvPr/>
          </p:nvSpPr>
          <p:spPr>
            <a:xfrm>
              <a:off x="9624839" y="3839393"/>
              <a:ext cx="1687691" cy="232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Procedural model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921C69-45A8-020C-2F7F-2B33EA81A777}"/>
              </a:ext>
            </a:extLst>
          </p:cNvPr>
          <p:cNvGrpSpPr/>
          <p:nvPr/>
        </p:nvGrpSpPr>
        <p:grpSpPr>
          <a:xfrm>
            <a:off x="15499349" y="3367912"/>
            <a:ext cx="1998497" cy="2083043"/>
            <a:chOff x="5231673" y="4604714"/>
            <a:chExt cx="1332331" cy="138869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4E1AE19-66E0-4EB8-8C57-6A728FA09567}"/>
                </a:ext>
              </a:extLst>
            </p:cNvPr>
            <p:cNvGrpSpPr/>
            <p:nvPr/>
          </p:nvGrpSpPr>
          <p:grpSpPr>
            <a:xfrm>
              <a:off x="5312195" y="4604714"/>
              <a:ext cx="1222636" cy="1202703"/>
              <a:chOff x="4928368" y="4395329"/>
              <a:chExt cx="1534395" cy="1509379"/>
            </a:xfrm>
          </p:grpSpPr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5F348022-648D-4E35-88AB-99BAE0E40F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343"/>
              <a:stretch/>
            </p:blipFill>
            <p:spPr bwMode="auto">
              <a:xfrm>
                <a:off x="4928368" y="4395330"/>
                <a:ext cx="779705" cy="1509378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55D2B813-4650-4F77-8CE8-6EAE9823F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5708073" y="4395329"/>
                <a:ext cx="754690" cy="1509379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F9D1E7-0E6A-4370-B1F2-2D74D57EF7DD}"/>
                </a:ext>
              </a:extLst>
            </p:cNvPr>
            <p:cNvSpPr txBox="1"/>
            <p:nvPr/>
          </p:nvSpPr>
          <p:spPr>
            <a:xfrm>
              <a:off x="5231673" y="5685632"/>
              <a:ext cx="1332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Face relighting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FCC917-BA4F-5B98-3E54-EB686D28C967}"/>
              </a:ext>
            </a:extLst>
          </p:cNvPr>
          <p:cNvGrpSpPr/>
          <p:nvPr/>
        </p:nvGrpSpPr>
        <p:grpSpPr>
          <a:xfrm>
            <a:off x="15674708" y="5438071"/>
            <a:ext cx="1702760" cy="2034242"/>
            <a:chOff x="7364164" y="4767269"/>
            <a:chExt cx="1135173" cy="1356161"/>
          </a:xfrm>
        </p:grpSpPr>
        <p:pic>
          <p:nvPicPr>
            <p:cNvPr id="27" name="Picture 26" descr="A close up of a blue eye&#10;&#10;Description automatically generated with low confidence">
              <a:extLst>
                <a:ext uri="{FF2B5EF4-FFF2-40B4-BE49-F238E27FC236}">
                  <a16:creationId xmlns:a16="http://schemas.microsoft.com/office/drawing/2014/main" id="{50C68E6E-8D3D-460B-A46E-719EB8C9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164" y="4767269"/>
              <a:ext cx="1135173" cy="1135173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F62D31-A3C4-4C84-A408-E29BB1E6036F}"/>
                </a:ext>
              </a:extLst>
            </p:cNvPr>
            <p:cNvSpPr txBox="1"/>
            <p:nvPr/>
          </p:nvSpPr>
          <p:spPr>
            <a:xfrm>
              <a:off x="7401602" y="5815653"/>
              <a:ext cx="1028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Eye caustic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8B199-4CDF-BC8A-3D6B-A3BC8EC3FB19}"/>
              </a:ext>
            </a:extLst>
          </p:cNvPr>
          <p:cNvGrpSpPr/>
          <p:nvPr/>
        </p:nvGrpSpPr>
        <p:grpSpPr>
          <a:xfrm>
            <a:off x="10774066" y="1458041"/>
            <a:ext cx="3114963" cy="3455247"/>
            <a:chOff x="3832012" y="2334317"/>
            <a:chExt cx="1566102" cy="17371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6E4494-1DFC-4BDB-81CC-E17D3EEB7BC0}"/>
                </a:ext>
              </a:extLst>
            </p:cNvPr>
            <p:cNvSpPr txBox="1"/>
            <p:nvPr/>
          </p:nvSpPr>
          <p:spPr>
            <a:xfrm>
              <a:off x="4028854" y="3839393"/>
              <a:ext cx="1266626" cy="232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Particle scattering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6B10BB7-D4F4-4512-9921-747020F0B5F2}"/>
                </a:ext>
              </a:extLst>
            </p:cNvPr>
            <p:cNvGrpSpPr/>
            <p:nvPr/>
          </p:nvGrpSpPr>
          <p:grpSpPr>
            <a:xfrm>
              <a:off x="3832012" y="2334317"/>
              <a:ext cx="1566102" cy="1570245"/>
              <a:chOff x="3093626" y="1593979"/>
              <a:chExt cx="2304488" cy="2310584"/>
            </a:xfrm>
          </p:grpSpPr>
          <p:pic>
            <p:nvPicPr>
              <p:cNvPr id="14" name="Picture 13" descr="A purple car with a rainbow in the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0733960-CB41-4C00-B27D-62CD455EE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3626" y="1593979"/>
                <a:ext cx="2304488" cy="2310584"/>
              </a:xfrm>
              <a:prstGeom prst="rect">
                <a:avLst/>
              </a:prstGeom>
              <a:effectLst>
                <a:softEdge rad="127000"/>
              </a:effec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4C601C-396C-4020-803B-203A060E1CD5}"/>
                  </a:ext>
                </a:extLst>
              </p:cNvPr>
              <p:cNvSpPr txBox="1"/>
              <p:nvPr/>
            </p:nvSpPr>
            <p:spPr>
              <a:xfrm>
                <a:off x="3159120" y="3509415"/>
                <a:ext cx="1580786" cy="256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50" dirty="0">
                    <a:solidFill>
                      <a:schemeClr val="bg1"/>
                    </a:solidFill>
                  </a:rPr>
                  <a:t>[Source from: website]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9C49D7-9930-440A-C43F-2464917A25F6}"/>
              </a:ext>
            </a:extLst>
          </p:cNvPr>
          <p:cNvGrpSpPr/>
          <p:nvPr/>
        </p:nvGrpSpPr>
        <p:grpSpPr>
          <a:xfrm>
            <a:off x="15101958" y="7468141"/>
            <a:ext cx="2689184" cy="2066636"/>
            <a:chOff x="9063483" y="4753053"/>
            <a:chExt cx="1792789" cy="137775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12ACED-8169-4F9B-B367-45EA814AB19B}"/>
                </a:ext>
              </a:extLst>
            </p:cNvPr>
            <p:cNvSpPr txBox="1"/>
            <p:nvPr/>
          </p:nvSpPr>
          <p:spPr>
            <a:xfrm>
              <a:off x="9063483" y="5823033"/>
              <a:ext cx="17609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Face reconstruction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D39262-A94A-4CBB-81FA-8490EB2EC7CF}"/>
                </a:ext>
              </a:extLst>
            </p:cNvPr>
            <p:cNvGrpSpPr/>
            <p:nvPr/>
          </p:nvGrpSpPr>
          <p:grpSpPr>
            <a:xfrm>
              <a:off x="9346841" y="4753053"/>
              <a:ext cx="1509431" cy="1173852"/>
              <a:chOff x="9025963" y="4453865"/>
              <a:chExt cx="1894319" cy="1473171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3F3C213C-C544-41A9-9C4E-E992EDB632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13" r="16109"/>
              <a:stretch/>
            </p:blipFill>
            <p:spPr bwMode="auto">
              <a:xfrm>
                <a:off x="9079340" y="4453865"/>
                <a:ext cx="1472526" cy="1472526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D9E4D3-C1FA-4F53-8EF7-B0D712B5B004}"/>
                  </a:ext>
                </a:extLst>
              </p:cNvPr>
              <p:cNvSpPr txBox="1"/>
              <p:nvPr/>
            </p:nvSpPr>
            <p:spPr>
              <a:xfrm>
                <a:off x="9025963" y="5637344"/>
                <a:ext cx="1894319" cy="289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50" dirty="0">
                    <a:solidFill>
                      <a:schemeClr val="bg1"/>
                    </a:solidFill>
                  </a:rPr>
                  <a:t>[Source from: Xinran Lu]</a:t>
                </a:r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C08CAA-3376-AC0B-6DC1-344B39655127}"/>
              </a:ext>
            </a:extLst>
          </p:cNvPr>
          <p:cNvCxnSpPr/>
          <p:nvPr/>
        </p:nvCxnSpPr>
        <p:spPr>
          <a:xfrm>
            <a:off x="14703552" y="765160"/>
            <a:ext cx="0" cy="824198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E184C1-BD98-7D47-1D24-DA3228B07BFC}"/>
              </a:ext>
            </a:extLst>
          </p:cNvPr>
          <p:cNvCxnSpPr/>
          <p:nvPr/>
        </p:nvCxnSpPr>
        <p:spPr>
          <a:xfrm>
            <a:off x="6263640" y="797024"/>
            <a:ext cx="0" cy="824198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3589F0A-4893-BE89-93D7-584F06216273}"/>
              </a:ext>
            </a:extLst>
          </p:cNvPr>
          <p:cNvSpPr txBox="1"/>
          <p:nvPr/>
        </p:nvSpPr>
        <p:spPr>
          <a:xfrm>
            <a:off x="1873100" y="1314174"/>
            <a:ext cx="26148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Tencent Games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D2AFED-B60A-A613-322C-5B15A2CBBEE2}"/>
              </a:ext>
            </a:extLst>
          </p:cNvPr>
          <p:cNvGrpSpPr/>
          <p:nvPr/>
        </p:nvGrpSpPr>
        <p:grpSpPr>
          <a:xfrm>
            <a:off x="680522" y="2054885"/>
            <a:ext cx="5261175" cy="2408094"/>
            <a:chOff x="270801" y="1369923"/>
            <a:chExt cx="3507450" cy="1605396"/>
          </a:xfrm>
        </p:grpSpPr>
        <p:pic>
          <p:nvPicPr>
            <p:cNvPr id="1030" name="Picture 6" descr="Unreal Engine Icon #102330 - Free Icons Library">
              <a:extLst>
                <a:ext uri="{FF2B5EF4-FFF2-40B4-BE49-F238E27FC236}">
                  <a16:creationId xmlns:a16="http://schemas.microsoft.com/office/drawing/2014/main" id="{5033872E-80B5-D0E1-45F4-7F24D920E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01" y="1369923"/>
              <a:ext cx="1417005" cy="1417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54F6C9-9F33-8DEB-DC39-D8390CB1D099}"/>
                </a:ext>
              </a:extLst>
            </p:cNvPr>
            <p:cNvSpPr txBox="1"/>
            <p:nvPr/>
          </p:nvSpPr>
          <p:spPr>
            <a:xfrm>
              <a:off x="1680443" y="1667268"/>
              <a:ext cx="2097808" cy="130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/>
                <a:t>Unreal Engine plugin development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451FB1-B41B-922E-3FB9-D1C0A26401D3}"/>
              </a:ext>
            </a:extLst>
          </p:cNvPr>
          <p:cNvGrpSpPr/>
          <p:nvPr/>
        </p:nvGrpSpPr>
        <p:grpSpPr>
          <a:xfrm>
            <a:off x="735881" y="4432114"/>
            <a:ext cx="5269256" cy="2333258"/>
            <a:chOff x="295313" y="3095760"/>
            <a:chExt cx="3512837" cy="1555505"/>
          </a:xfrm>
        </p:grpSpPr>
        <p:pic>
          <p:nvPicPr>
            <p:cNvPr id="1032" name="Picture 8" descr="Photogrammetry (Advanced) – CINE Communities">
              <a:extLst>
                <a:ext uri="{FF2B5EF4-FFF2-40B4-BE49-F238E27FC236}">
                  <a16:creationId xmlns:a16="http://schemas.microsoft.com/office/drawing/2014/main" id="{C6094F03-C663-4407-F1A4-A6762D122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13" y="3095760"/>
              <a:ext cx="1399300" cy="1420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C71AD1-F439-B983-F142-518B95514FF0}"/>
                </a:ext>
              </a:extLst>
            </p:cNvPr>
            <p:cNvSpPr txBox="1"/>
            <p:nvPr/>
          </p:nvSpPr>
          <p:spPr>
            <a:xfrm>
              <a:off x="1710342" y="3343214"/>
              <a:ext cx="2097808" cy="130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/>
                <a:t>Photogrammetry workflow optimization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8F44BF-3074-93DF-5113-1968DFEEF0B0}"/>
              </a:ext>
            </a:extLst>
          </p:cNvPr>
          <p:cNvGrpSpPr/>
          <p:nvPr/>
        </p:nvGrpSpPr>
        <p:grpSpPr>
          <a:xfrm>
            <a:off x="774983" y="6816620"/>
            <a:ext cx="5411111" cy="3178976"/>
            <a:chOff x="333775" y="4544413"/>
            <a:chExt cx="3607407" cy="2119317"/>
          </a:xfrm>
        </p:grpSpPr>
        <p:pic>
          <p:nvPicPr>
            <p:cNvPr id="1036" name="Picture 12" descr="NeRF – Representing Scenes as Neural Radiance Fields for View Synthesis –  Weights &amp; Biases">
              <a:extLst>
                <a:ext uri="{FF2B5EF4-FFF2-40B4-BE49-F238E27FC236}">
                  <a16:creationId xmlns:a16="http://schemas.microsoft.com/office/drawing/2014/main" id="{3968CFB3-199B-F39E-58BC-625DCE8A2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75" y="4544413"/>
              <a:ext cx="1437868" cy="143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A82CB6-1176-CA89-CFC6-685196186C9B}"/>
                </a:ext>
              </a:extLst>
            </p:cNvPr>
            <p:cNvSpPr txBox="1"/>
            <p:nvPr/>
          </p:nvSpPr>
          <p:spPr>
            <a:xfrm>
              <a:off x="1843374" y="4940181"/>
              <a:ext cx="2097808" cy="172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/>
                <a:t>A new workflow of 3D asset creation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42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5BC9FE2F-3594-6A53-6684-4169122F89AE}"/>
              </a:ext>
            </a:extLst>
          </p:cNvPr>
          <p:cNvGrpSpPr/>
          <p:nvPr/>
        </p:nvGrpSpPr>
        <p:grpSpPr>
          <a:xfrm>
            <a:off x="1336593" y="5200841"/>
            <a:ext cx="11399739" cy="4595751"/>
            <a:chOff x="602036" y="2199118"/>
            <a:chExt cx="10887037" cy="4389059"/>
          </a:xfrm>
        </p:grpSpPr>
        <p:pic>
          <p:nvPicPr>
            <p:cNvPr id="22530" name="Picture 2" descr="Image result for Ceramic">
              <a:extLst>
                <a:ext uri="{FF2B5EF4-FFF2-40B4-BE49-F238E27FC236}">
                  <a16:creationId xmlns:a16="http://schemas.microsoft.com/office/drawing/2014/main" id="{15EFE7D3-D7CB-4A25-A900-1935EF498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036" y="3623463"/>
              <a:ext cx="2790604" cy="1981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D7B8BAD-25F3-4BD0-A4FA-D6D99006A8D9}"/>
                </a:ext>
              </a:extLst>
            </p:cNvPr>
            <p:cNvGrpSpPr/>
            <p:nvPr/>
          </p:nvGrpSpPr>
          <p:grpSpPr>
            <a:xfrm>
              <a:off x="1622703" y="2199118"/>
              <a:ext cx="9866370" cy="4389059"/>
              <a:chOff x="1622703" y="2362408"/>
              <a:chExt cx="9866370" cy="4389059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0AD87F0-21D2-41F7-AA1F-199B93A48926}"/>
                  </a:ext>
                </a:extLst>
              </p:cNvPr>
              <p:cNvGrpSpPr/>
              <p:nvPr/>
            </p:nvGrpSpPr>
            <p:grpSpPr>
              <a:xfrm>
                <a:off x="3776666" y="3697201"/>
                <a:ext cx="7712407" cy="3054266"/>
                <a:chOff x="2824265" y="3388106"/>
                <a:chExt cx="7712407" cy="3054266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FB3631F0-9AC6-40CE-8702-5005C79FEE95}"/>
                    </a:ext>
                  </a:extLst>
                </p:cNvPr>
                <p:cNvSpPr/>
                <p:nvPr/>
              </p:nvSpPr>
              <p:spPr>
                <a:xfrm>
                  <a:off x="2884380" y="4066769"/>
                  <a:ext cx="7514192" cy="114538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 dirty="0"/>
                </a:p>
              </p:txBody>
            </p:sp>
            <p:sp>
              <p:nvSpPr>
                <p:cNvPr id="113" name="Freeform 7 1">
                  <a:extLst>
                    <a:ext uri="{FF2B5EF4-FFF2-40B4-BE49-F238E27FC236}">
                      <a16:creationId xmlns:a16="http://schemas.microsoft.com/office/drawing/2014/main" id="{FE8A46C1-0B3C-431B-ACFE-887DEBD24227}"/>
                    </a:ext>
                  </a:extLst>
                </p:cNvPr>
                <p:cNvSpPr/>
                <p:nvPr/>
              </p:nvSpPr>
              <p:spPr>
                <a:xfrm>
                  <a:off x="2944212" y="3469894"/>
                  <a:ext cx="7532625" cy="762901"/>
                </a:xfrm>
                <a:custGeom>
                  <a:avLst/>
                  <a:gdLst>
                    <a:gd name="connsiteX0" fmla="*/ 0 w 9124122"/>
                    <a:gd name="connsiteY0" fmla="*/ 248478 h 1421295"/>
                    <a:gd name="connsiteX1" fmla="*/ 626165 w 9124122"/>
                    <a:gd name="connsiteY1" fmla="*/ 129208 h 1421295"/>
                    <a:gd name="connsiteX2" fmla="*/ 1152939 w 9124122"/>
                    <a:gd name="connsiteY2" fmla="*/ 258417 h 1421295"/>
                    <a:gd name="connsiteX3" fmla="*/ 1739348 w 9124122"/>
                    <a:gd name="connsiteY3" fmla="*/ 198782 h 1421295"/>
                    <a:gd name="connsiteX4" fmla="*/ 2146852 w 9124122"/>
                    <a:gd name="connsiteY4" fmla="*/ 79513 h 1421295"/>
                    <a:gd name="connsiteX5" fmla="*/ 2663687 w 9124122"/>
                    <a:gd name="connsiteY5" fmla="*/ 198782 h 1421295"/>
                    <a:gd name="connsiteX6" fmla="*/ 3319670 w 9124122"/>
                    <a:gd name="connsiteY6" fmla="*/ 168965 h 1421295"/>
                    <a:gd name="connsiteX7" fmla="*/ 3866322 w 9124122"/>
                    <a:gd name="connsiteY7" fmla="*/ 29817 h 1421295"/>
                    <a:gd name="connsiteX8" fmla="*/ 4393096 w 9124122"/>
                    <a:gd name="connsiteY8" fmla="*/ 79513 h 1421295"/>
                    <a:gd name="connsiteX9" fmla="*/ 4899991 w 9124122"/>
                    <a:gd name="connsiteY9" fmla="*/ 218660 h 1421295"/>
                    <a:gd name="connsiteX10" fmla="*/ 5615609 w 9124122"/>
                    <a:gd name="connsiteY10" fmla="*/ 149086 h 1421295"/>
                    <a:gd name="connsiteX11" fmla="*/ 6102626 w 9124122"/>
                    <a:gd name="connsiteY11" fmla="*/ 0 h 1421295"/>
                    <a:gd name="connsiteX12" fmla="*/ 6708913 w 9124122"/>
                    <a:gd name="connsiteY12" fmla="*/ 129208 h 1421295"/>
                    <a:gd name="connsiteX13" fmla="*/ 7315200 w 9124122"/>
                    <a:gd name="connsiteY13" fmla="*/ 49695 h 1421295"/>
                    <a:gd name="connsiteX14" fmla="*/ 7991061 w 9124122"/>
                    <a:gd name="connsiteY14" fmla="*/ 188843 h 1421295"/>
                    <a:gd name="connsiteX15" fmla="*/ 8448261 w 9124122"/>
                    <a:gd name="connsiteY15" fmla="*/ 69573 h 1421295"/>
                    <a:gd name="connsiteX16" fmla="*/ 9124122 w 9124122"/>
                    <a:gd name="connsiteY16" fmla="*/ 159026 h 1421295"/>
                    <a:gd name="connsiteX17" fmla="*/ 9124122 w 9124122"/>
                    <a:gd name="connsiteY17" fmla="*/ 1421295 h 1421295"/>
                    <a:gd name="connsiteX18" fmla="*/ 8517835 w 9124122"/>
                    <a:gd name="connsiteY18" fmla="*/ 1311965 h 1421295"/>
                    <a:gd name="connsiteX19" fmla="*/ 8130209 w 9124122"/>
                    <a:gd name="connsiteY19" fmla="*/ 1361660 h 1421295"/>
                    <a:gd name="connsiteX20" fmla="*/ 7454348 w 9124122"/>
                    <a:gd name="connsiteY20" fmla="*/ 1212573 h 1421295"/>
                    <a:gd name="connsiteX21" fmla="*/ 6937513 w 9124122"/>
                    <a:gd name="connsiteY21" fmla="*/ 1321904 h 1421295"/>
                    <a:gd name="connsiteX22" fmla="*/ 6480313 w 9124122"/>
                    <a:gd name="connsiteY22" fmla="*/ 1192695 h 1421295"/>
                    <a:gd name="connsiteX23" fmla="*/ 5903843 w 9124122"/>
                    <a:gd name="connsiteY23" fmla="*/ 1302026 h 1421295"/>
                    <a:gd name="connsiteX24" fmla="*/ 5317435 w 9124122"/>
                    <a:gd name="connsiteY24" fmla="*/ 1242391 h 1421295"/>
                    <a:gd name="connsiteX25" fmla="*/ 4780722 w 9124122"/>
                    <a:gd name="connsiteY25" fmla="*/ 1341782 h 1421295"/>
                    <a:gd name="connsiteX26" fmla="*/ 4174435 w 9124122"/>
                    <a:gd name="connsiteY26" fmla="*/ 1182756 h 1421295"/>
                    <a:gd name="connsiteX27" fmla="*/ 3548270 w 9124122"/>
                    <a:gd name="connsiteY27" fmla="*/ 1272208 h 1421295"/>
                    <a:gd name="connsiteX28" fmla="*/ 3061252 w 9124122"/>
                    <a:gd name="connsiteY28" fmla="*/ 1143000 h 1421295"/>
                    <a:gd name="connsiteX29" fmla="*/ 2504661 w 9124122"/>
                    <a:gd name="connsiteY29" fmla="*/ 1302026 h 1421295"/>
                    <a:gd name="connsiteX30" fmla="*/ 1977887 w 9124122"/>
                    <a:gd name="connsiteY30" fmla="*/ 1182756 h 1421295"/>
                    <a:gd name="connsiteX31" fmla="*/ 1371600 w 9124122"/>
                    <a:gd name="connsiteY31" fmla="*/ 1311965 h 1421295"/>
                    <a:gd name="connsiteX32" fmla="*/ 834887 w 9124122"/>
                    <a:gd name="connsiteY32" fmla="*/ 1212573 h 1421295"/>
                    <a:gd name="connsiteX33" fmla="*/ 29817 w 9124122"/>
                    <a:gd name="connsiteY33" fmla="*/ 1321904 h 1421295"/>
                    <a:gd name="connsiteX34" fmla="*/ 0 w 9124122"/>
                    <a:gd name="connsiteY34" fmla="*/ 248478 h 1421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124122" h="1421295">
                      <a:moveTo>
                        <a:pt x="0" y="248478"/>
                      </a:moveTo>
                      <a:lnTo>
                        <a:pt x="626165" y="129208"/>
                      </a:lnTo>
                      <a:lnTo>
                        <a:pt x="1152939" y="258417"/>
                      </a:lnTo>
                      <a:lnTo>
                        <a:pt x="1739348" y="198782"/>
                      </a:lnTo>
                      <a:lnTo>
                        <a:pt x="2146852" y="79513"/>
                      </a:lnTo>
                      <a:lnTo>
                        <a:pt x="2663687" y="198782"/>
                      </a:lnTo>
                      <a:lnTo>
                        <a:pt x="3319670" y="168965"/>
                      </a:lnTo>
                      <a:lnTo>
                        <a:pt x="3866322" y="29817"/>
                      </a:lnTo>
                      <a:lnTo>
                        <a:pt x="4393096" y="79513"/>
                      </a:lnTo>
                      <a:lnTo>
                        <a:pt x="4899991" y="218660"/>
                      </a:lnTo>
                      <a:lnTo>
                        <a:pt x="5615609" y="149086"/>
                      </a:lnTo>
                      <a:lnTo>
                        <a:pt x="6102626" y="0"/>
                      </a:lnTo>
                      <a:lnTo>
                        <a:pt x="6708913" y="129208"/>
                      </a:lnTo>
                      <a:lnTo>
                        <a:pt x="7315200" y="49695"/>
                      </a:lnTo>
                      <a:lnTo>
                        <a:pt x="7991061" y="188843"/>
                      </a:lnTo>
                      <a:lnTo>
                        <a:pt x="8448261" y="69573"/>
                      </a:lnTo>
                      <a:lnTo>
                        <a:pt x="9124122" y="159026"/>
                      </a:lnTo>
                      <a:lnTo>
                        <a:pt x="9124122" y="1421295"/>
                      </a:lnTo>
                      <a:lnTo>
                        <a:pt x="8517835" y="1311965"/>
                      </a:lnTo>
                      <a:lnTo>
                        <a:pt x="8130209" y="1361660"/>
                      </a:lnTo>
                      <a:lnTo>
                        <a:pt x="7454348" y="1212573"/>
                      </a:lnTo>
                      <a:lnTo>
                        <a:pt x="6937513" y="1321904"/>
                      </a:lnTo>
                      <a:lnTo>
                        <a:pt x="6480313" y="1192695"/>
                      </a:lnTo>
                      <a:lnTo>
                        <a:pt x="5903843" y="1302026"/>
                      </a:lnTo>
                      <a:lnTo>
                        <a:pt x="5317435" y="1242391"/>
                      </a:lnTo>
                      <a:lnTo>
                        <a:pt x="4780722" y="1341782"/>
                      </a:lnTo>
                      <a:lnTo>
                        <a:pt x="4174435" y="1182756"/>
                      </a:lnTo>
                      <a:lnTo>
                        <a:pt x="3548270" y="1272208"/>
                      </a:lnTo>
                      <a:lnTo>
                        <a:pt x="3061252" y="1143000"/>
                      </a:lnTo>
                      <a:lnTo>
                        <a:pt x="2504661" y="1302026"/>
                      </a:lnTo>
                      <a:lnTo>
                        <a:pt x="1977887" y="1182756"/>
                      </a:lnTo>
                      <a:lnTo>
                        <a:pt x="1371600" y="1311965"/>
                      </a:lnTo>
                      <a:lnTo>
                        <a:pt x="834887" y="1212573"/>
                      </a:lnTo>
                      <a:lnTo>
                        <a:pt x="29817" y="1321904"/>
                      </a:lnTo>
                      <a:lnTo>
                        <a:pt x="0" y="248478"/>
                      </a:lnTo>
                      <a:close/>
                    </a:path>
                  </a:pathLst>
                </a:custGeom>
                <a:solidFill>
                  <a:srgbClr val="FFF9E7"/>
                </a:solidFill>
                <a:ln w="762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 dirty="0"/>
                </a:p>
              </p:txBody>
            </p:sp>
            <p:sp>
              <p:nvSpPr>
                <p:cNvPr id="114" name="Freeform 8 1">
                  <a:extLst>
                    <a:ext uri="{FF2B5EF4-FFF2-40B4-BE49-F238E27FC236}">
                      <a16:creationId xmlns:a16="http://schemas.microsoft.com/office/drawing/2014/main" id="{B4C908F8-FCF1-447D-9629-A39ACC1542AB}"/>
                    </a:ext>
                  </a:extLst>
                </p:cNvPr>
                <p:cNvSpPr/>
                <p:nvPr/>
              </p:nvSpPr>
              <p:spPr>
                <a:xfrm>
                  <a:off x="2923371" y="4971097"/>
                  <a:ext cx="7514192" cy="879796"/>
                </a:xfrm>
                <a:custGeom>
                  <a:avLst/>
                  <a:gdLst>
                    <a:gd name="connsiteX0" fmla="*/ 0 w 9124122"/>
                    <a:gd name="connsiteY0" fmla="*/ 248478 h 1421295"/>
                    <a:gd name="connsiteX1" fmla="*/ 626165 w 9124122"/>
                    <a:gd name="connsiteY1" fmla="*/ 129208 h 1421295"/>
                    <a:gd name="connsiteX2" fmla="*/ 1152939 w 9124122"/>
                    <a:gd name="connsiteY2" fmla="*/ 258417 h 1421295"/>
                    <a:gd name="connsiteX3" fmla="*/ 1739348 w 9124122"/>
                    <a:gd name="connsiteY3" fmla="*/ 198782 h 1421295"/>
                    <a:gd name="connsiteX4" fmla="*/ 2146852 w 9124122"/>
                    <a:gd name="connsiteY4" fmla="*/ 79513 h 1421295"/>
                    <a:gd name="connsiteX5" fmla="*/ 2663687 w 9124122"/>
                    <a:gd name="connsiteY5" fmla="*/ 198782 h 1421295"/>
                    <a:gd name="connsiteX6" fmla="*/ 3319670 w 9124122"/>
                    <a:gd name="connsiteY6" fmla="*/ 168965 h 1421295"/>
                    <a:gd name="connsiteX7" fmla="*/ 3866322 w 9124122"/>
                    <a:gd name="connsiteY7" fmla="*/ 29817 h 1421295"/>
                    <a:gd name="connsiteX8" fmla="*/ 4393096 w 9124122"/>
                    <a:gd name="connsiteY8" fmla="*/ 79513 h 1421295"/>
                    <a:gd name="connsiteX9" fmla="*/ 4899991 w 9124122"/>
                    <a:gd name="connsiteY9" fmla="*/ 218660 h 1421295"/>
                    <a:gd name="connsiteX10" fmla="*/ 5615609 w 9124122"/>
                    <a:gd name="connsiteY10" fmla="*/ 149086 h 1421295"/>
                    <a:gd name="connsiteX11" fmla="*/ 6102626 w 9124122"/>
                    <a:gd name="connsiteY11" fmla="*/ 0 h 1421295"/>
                    <a:gd name="connsiteX12" fmla="*/ 6708913 w 9124122"/>
                    <a:gd name="connsiteY12" fmla="*/ 129208 h 1421295"/>
                    <a:gd name="connsiteX13" fmla="*/ 7315200 w 9124122"/>
                    <a:gd name="connsiteY13" fmla="*/ 49695 h 1421295"/>
                    <a:gd name="connsiteX14" fmla="*/ 7991061 w 9124122"/>
                    <a:gd name="connsiteY14" fmla="*/ 188843 h 1421295"/>
                    <a:gd name="connsiteX15" fmla="*/ 8448261 w 9124122"/>
                    <a:gd name="connsiteY15" fmla="*/ 69573 h 1421295"/>
                    <a:gd name="connsiteX16" fmla="*/ 9124122 w 9124122"/>
                    <a:gd name="connsiteY16" fmla="*/ 159026 h 1421295"/>
                    <a:gd name="connsiteX17" fmla="*/ 9124122 w 9124122"/>
                    <a:gd name="connsiteY17" fmla="*/ 1421295 h 1421295"/>
                    <a:gd name="connsiteX18" fmla="*/ 8517835 w 9124122"/>
                    <a:gd name="connsiteY18" fmla="*/ 1311965 h 1421295"/>
                    <a:gd name="connsiteX19" fmla="*/ 8130209 w 9124122"/>
                    <a:gd name="connsiteY19" fmla="*/ 1361660 h 1421295"/>
                    <a:gd name="connsiteX20" fmla="*/ 7454348 w 9124122"/>
                    <a:gd name="connsiteY20" fmla="*/ 1212573 h 1421295"/>
                    <a:gd name="connsiteX21" fmla="*/ 6937513 w 9124122"/>
                    <a:gd name="connsiteY21" fmla="*/ 1321904 h 1421295"/>
                    <a:gd name="connsiteX22" fmla="*/ 6480313 w 9124122"/>
                    <a:gd name="connsiteY22" fmla="*/ 1192695 h 1421295"/>
                    <a:gd name="connsiteX23" fmla="*/ 5903843 w 9124122"/>
                    <a:gd name="connsiteY23" fmla="*/ 1302026 h 1421295"/>
                    <a:gd name="connsiteX24" fmla="*/ 5317435 w 9124122"/>
                    <a:gd name="connsiteY24" fmla="*/ 1242391 h 1421295"/>
                    <a:gd name="connsiteX25" fmla="*/ 4780722 w 9124122"/>
                    <a:gd name="connsiteY25" fmla="*/ 1341782 h 1421295"/>
                    <a:gd name="connsiteX26" fmla="*/ 4174435 w 9124122"/>
                    <a:gd name="connsiteY26" fmla="*/ 1182756 h 1421295"/>
                    <a:gd name="connsiteX27" fmla="*/ 3548270 w 9124122"/>
                    <a:gd name="connsiteY27" fmla="*/ 1272208 h 1421295"/>
                    <a:gd name="connsiteX28" fmla="*/ 3061252 w 9124122"/>
                    <a:gd name="connsiteY28" fmla="*/ 1143000 h 1421295"/>
                    <a:gd name="connsiteX29" fmla="*/ 2504661 w 9124122"/>
                    <a:gd name="connsiteY29" fmla="*/ 1302026 h 1421295"/>
                    <a:gd name="connsiteX30" fmla="*/ 1977887 w 9124122"/>
                    <a:gd name="connsiteY30" fmla="*/ 1182756 h 1421295"/>
                    <a:gd name="connsiteX31" fmla="*/ 1371600 w 9124122"/>
                    <a:gd name="connsiteY31" fmla="*/ 1311965 h 1421295"/>
                    <a:gd name="connsiteX32" fmla="*/ 834887 w 9124122"/>
                    <a:gd name="connsiteY32" fmla="*/ 1212573 h 1421295"/>
                    <a:gd name="connsiteX33" fmla="*/ 29817 w 9124122"/>
                    <a:gd name="connsiteY33" fmla="*/ 1321904 h 1421295"/>
                    <a:gd name="connsiteX34" fmla="*/ 0 w 9124122"/>
                    <a:gd name="connsiteY34" fmla="*/ 248478 h 1421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124122" h="1421295">
                      <a:moveTo>
                        <a:pt x="0" y="248478"/>
                      </a:moveTo>
                      <a:lnTo>
                        <a:pt x="626165" y="129208"/>
                      </a:lnTo>
                      <a:lnTo>
                        <a:pt x="1152939" y="258417"/>
                      </a:lnTo>
                      <a:lnTo>
                        <a:pt x="1739348" y="198782"/>
                      </a:lnTo>
                      <a:lnTo>
                        <a:pt x="2146852" y="79513"/>
                      </a:lnTo>
                      <a:lnTo>
                        <a:pt x="2663687" y="198782"/>
                      </a:lnTo>
                      <a:lnTo>
                        <a:pt x="3319670" y="168965"/>
                      </a:lnTo>
                      <a:lnTo>
                        <a:pt x="3866322" y="29817"/>
                      </a:lnTo>
                      <a:lnTo>
                        <a:pt x="4393096" y="79513"/>
                      </a:lnTo>
                      <a:lnTo>
                        <a:pt x="4899991" y="218660"/>
                      </a:lnTo>
                      <a:lnTo>
                        <a:pt x="5615609" y="149086"/>
                      </a:lnTo>
                      <a:lnTo>
                        <a:pt x="6102626" y="0"/>
                      </a:lnTo>
                      <a:lnTo>
                        <a:pt x="6708913" y="129208"/>
                      </a:lnTo>
                      <a:lnTo>
                        <a:pt x="7315200" y="49695"/>
                      </a:lnTo>
                      <a:lnTo>
                        <a:pt x="7991061" y="188843"/>
                      </a:lnTo>
                      <a:lnTo>
                        <a:pt x="8448261" y="69573"/>
                      </a:lnTo>
                      <a:lnTo>
                        <a:pt x="9124122" y="159026"/>
                      </a:lnTo>
                      <a:lnTo>
                        <a:pt x="9124122" y="1421295"/>
                      </a:lnTo>
                      <a:lnTo>
                        <a:pt x="8517835" y="1311965"/>
                      </a:lnTo>
                      <a:lnTo>
                        <a:pt x="8130209" y="1361660"/>
                      </a:lnTo>
                      <a:lnTo>
                        <a:pt x="7454348" y="1212573"/>
                      </a:lnTo>
                      <a:lnTo>
                        <a:pt x="6937513" y="1321904"/>
                      </a:lnTo>
                      <a:lnTo>
                        <a:pt x="6480313" y="1192695"/>
                      </a:lnTo>
                      <a:lnTo>
                        <a:pt x="5903843" y="1302026"/>
                      </a:lnTo>
                      <a:lnTo>
                        <a:pt x="5317435" y="1242391"/>
                      </a:lnTo>
                      <a:lnTo>
                        <a:pt x="4780722" y="1341782"/>
                      </a:lnTo>
                      <a:lnTo>
                        <a:pt x="4174435" y="1182756"/>
                      </a:lnTo>
                      <a:lnTo>
                        <a:pt x="3548270" y="1272208"/>
                      </a:lnTo>
                      <a:lnTo>
                        <a:pt x="3061252" y="1143000"/>
                      </a:lnTo>
                      <a:lnTo>
                        <a:pt x="2504661" y="1302026"/>
                      </a:lnTo>
                      <a:lnTo>
                        <a:pt x="1977887" y="1182756"/>
                      </a:lnTo>
                      <a:lnTo>
                        <a:pt x="1371600" y="1311965"/>
                      </a:lnTo>
                      <a:lnTo>
                        <a:pt x="834887" y="1212573"/>
                      </a:lnTo>
                      <a:lnTo>
                        <a:pt x="29817" y="1321904"/>
                      </a:lnTo>
                      <a:lnTo>
                        <a:pt x="0" y="248478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762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61DA752-33CB-4148-A2C1-9C71688177A8}"/>
                    </a:ext>
                  </a:extLst>
                </p:cNvPr>
                <p:cNvSpPr txBox="1"/>
                <p:nvPr/>
              </p:nvSpPr>
              <p:spPr>
                <a:xfrm>
                  <a:off x="8665735" y="5163757"/>
                  <a:ext cx="1633678" cy="1278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50" b="1" dirty="0">
                      <a:latin typeface="Century" panose="02040604050505020304" pitchFamily="18" charset="0"/>
                    </a:rPr>
                    <a:t>Ceramic</a:t>
                  </a:r>
                  <a:endParaRPr lang="en-US" sz="4050" b="1" dirty="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6990E28-D940-47D8-93AD-BCAD6C59EB0B}"/>
                    </a:ext>
                  </a:extLst>
                </p:cNvPr>
                <p:cNvSpPr txBox="1"/>
                <p:nvPr/>
              </p:nvSpPr>
              <p:spPr>
                <a:xfrm>
                  <a:off x="9063651" y="4436191"/>
                  <a:ext cx="1241298" cy="1278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50" b="1" dirty="0">
                      <a:latin typeface="Century" panose="02040604050505020304" pitchFamily="18" charset="0"/>
                    </a:rPr>
                    <a:t>Paint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6E65243-4EC4-47D2-968F-365EC66B932A}"/>
                    </a:ext>
                  </a:extLst>
                </p:cNvPr>
                <p:cNvSpPr txBox="1"/>
                <p:nvPr/>
              </p:nvSpPr>
              <p:spPr>
                <a:xfrm>
                  <a:off x="8753379" y="3668886"/>
                  <a:ext cx="1516838" cy="1278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50" b="1" dirty="0">
                      <a:latin typeface="Century" panose="02040604050505020304" pitchFamily="18" charset="0"/>
                    </a:rPr>
                    <a:t>Silicide</a:t>
                  </a:r>
                  <a:endParaRPr lang="en-US" sz="4050" b="1" dirty="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88DA5437-60D4-411C-A5C9-E2890BBAE40F}"/>
                    </a:ext>
                  </a:extLst>
                </p:cNvPr>
                <p:cNvSpPr/>
                <p:nvPr/>
              </p:nvSpPr>
              <p:spPr>
                <a:xfrm>
                  <a:off x="3372277" y="439719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32A8E189-764D-4A90-8E8F-B698D19A52E7}"/>
                    </a:ext>
                  </a:extLst>
                </p:cNvPr>
                <p:cNvSpPr/>
                <p:nvPr/>
              </p:nvSpPr>
              <p:spPr>
                <a:xfrm>
                  <a:off x="7686551" y="4354319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15E947EB-E5F9-4E10-9673-267B108E6670}"/>
                    </a:ext>
                  </a:extLst>
                </p:cNvPr>
                <p:cNvSpPr/>
                <p:nvPr/>
              </p:nvSpPr>
              <p:spPr>
                <a:xfrm>
                  <a:off x="3852455" y="4351054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D95F3AA2-67F7-4A20-8F89-C71618B29F0C}"/>
                    </a:ext>
                  </a:extLst>
                </p:cNvPr>
                <p:cNvSpPr/>
                <p:nvPr/>
              </p:nvSpPr>
              <p:spPr>
                <a:xfrm>
                  <a:off x="3929063" y="4750746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DA1E21FB-B5ED-4DA6-B165-166543F8B5AD}"/>
                    </a:ext>
                  </a:extLst>
                </p:cNvPr>
                <p:cNvSpPr/>
                <p:nvPr/>
              </p:nvSpPr>
              <p:spPr>
                <a:xfrm>
                  <a:off x="4271016" y="435413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D1AEE73-649C-4BB9-A4F6-ABD0BC7DD89F}"/>
                    </a:ext>
                  </a:extLst>
                </p:cNvPr>
                <p:cNvSpPr/>
                <p:nvPr/>
              </p:nvSpPr>
              <p:spPr>
                <a:xfrm>
                  <a:off x="4439969" y="4629772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B0FDAEB0-F591-4A54-9FD9-CA4FF9BDCB1A}"/>
                    </a:ext>
                  </a:extLst>
                </p:cNvPr>
                <p:cNvSpPr/>
                <p:nvPr/>
              </p:nvSpPr>
              <p:spPr>
                <a:xfrm>
                  <a:off x="4947410" y="4640266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50652575-263E-45A5-A312-17AFFDEBCE7C}"/>
                    </a:ext>
                  </a:extLst>
                </p:cNvPr>
                <p:cNvSpPr/>
                <p:nvPr/>
              </p:nvSpPr>
              <p:spPr>
                <a:xfrm>
                  <a:off x="4829756" y="431992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FBC87EC1-5BF6-40D6-B7DF-991DA35C148B}"/>
                    </a:ext>
                  </a:extLst>
                </p:cNvPr>
                <p:cNvSpPr/>
                <p:nvPr/>
              </p:nvSpPr>
              <p:spPr>
                <a:xfrm>
                  <a:off x="5360070" y="4770382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1C11BC70-DD6F-433D-B9F0-318A9BFDBB43}"/>
                    </a:ext>
                  </a:extLst>
                </p:cNvPr>
                <p:cNvSpPr/>
                <p:nvPr/>
              </p:nvSpPr>
              <p:spPr>
                <a:xfrm>
                  <a:off x="5346484" y="4431505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638E6177-C055-41BA-8032-F1DC4F135477}"/>
                    </a:ext>
                  </a:extLst>
                </p:cNvPr>
                <p:cNvSpPr/>
                <p:nvPr/>
              </p:nvSpPr>
              <p:spPr>
                <a:xfrm>
                  <a:off x="5788361" y="448208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C21DEBD7-39A5-43FB-80B2-B1AEB4111025}"/>
                    </a:ext>
                  </a:extLst>
                </p:cNvPr>
                <p:cNvSpPr/>
                <p:nvPr/>
              </p:nvSpPr>
              <p:spPr>
                <a:xfrm>
                  <a:off x="6347101" y="4343659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A342742-62BC-482F-9964-F90A1FAD7702}"/>
                    </a:ext>
                  </a:extLst>
                </p:cNvPr>
                <p:cNvSpPr/>
                <p:nvPr/>
              </p:nvSpPr>
              <p:spPr>
                <a:xfrm>
                  <a:off x="6562655" y="4758514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306623BB-1952-46FE-B1CA-DBE5D9D38A3F}"/>
                    </a:ext>
                  </a:extLst>
                </p:cNvPr>
                <p:cNvSpPr/>
                <p:nvPr/>
              </p:nvSpPr>
              <p:spPr>
                <a:xfrm>
                  <a:off x="7042089" y="4668784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BC15F26-184F-46C0-A62A-8C9FD10EB557}"/>
                    </a:ext>
                  </a:extLst>
                </p:cNvPr>
                <p:cNvSpPr/>
                <p:nvPr/>
              </p:nvSpPr>
              <p:spPr>
                <a:xfrm>
                  <a:off x="6748856" y="4400606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9B58674-86DC-46F0-AA23-D242D7A4E7CA}"/>
                    </a:ext>
                  </a:extLst>
                </p:cNvPr>
                <p:cNvSpPr/>
                <p:nvPr/>
              </p:nvSpPr>
              <p:spPr>
                <a:xfrm>
                  <a:off x="6163239" y="461096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62EF938D-9161-42BC-A585-A99D04364CFA}"/>
                    </a:ext>
                  </a:extLst>
                </p:cNvPr>
                <p:cNvSpPr/>
                <p:nvPr/>
              </p:nvSpPr>
              <p:spPr>
                <a:xfrm>
                  <a:off x="8322711" y="437890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0B4102B9-0EE3-4CA5-8491-C94FED0260B6}"/>
                    </a:ext>
                  </a:extLst>
                </p:cNvPr>
                <p:cNvSpPr/>
                <p:nvPr/>
              </p:nvSpPr>
              <p:spPr>
                <a:xfrm>
                  <a:off x="3510215" y="4652759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D0901D85-91B2-4473-ADF9-D48A4A0FB6BD}"/>
                    </a:ext>
                  </a:extLst>
                </p:cNvPr>
                <p:cNvSpPr/>
                <p:nvPr/>
              </p:nvSpPr>
              <p:spPr>
                <a:xfrm>
                  <a:off x="7958184" y="464512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DA82F72-668C-4446-B8F5-80BE532D3476}"/>
                    </a:ext>
                  </a:extLst>
                </p:cNvPr>
                <p:cNvSpPr/>
                <p:nvPr/>
              </p:nvSpPr>
              <p:spPr>
                <a:xfrm>
                  <a:off x="7475474" y="4784521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220E0BD-8A4B-4C18-8DC9-000AC10BD9B2}"/>
                    </a:ext>
                  </a:extLst>
                </p:cNvPr>
                <p:cNvSpPr/>
                <p:nvPr/>
              </p:nvSpPr>
              <p:spPr>
                <a:xfrm>
                  <a:off x="7256008" y="4307183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6905089C-8813-4FD5-A352-002A5957D182}"/>
                    </a:ext>
                  </a:extLst>
                </p:cNvPr>
                <p:cNvSpPr/>
                <p:nvPr/>
              </p:nvSpPr>
              <p:spPr>
                <a:xfrm>
                  <a:off x="8665735" y="4638795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833963C-7F73-4911-916D-D1A3FE8467A5}"/>
                    </a:ext>
                  </a:extLst>
                </p:cNvPr>
                <p:cNvSpPr/>
                <p:nvPr/>
              </p:nvSpPr>
              <p:spPr>
                <a:xfrm>
                  <a:off x="9079265" y="453632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6018C02F-48F5-4D30-A292-A25DD6ACC07D}"/>
                    </a:ext>
                  </a:extLst>
                </p:cNvPr>
                <p:cNvSpPr/>
                <p:nvPr/>
              </p:nvSpPr>
              <p:spPr>
                <a:xfrm>
                  <a:off x="8766034" y="4343660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CC0CC1B-DB55-487F-B170-B6EE3710FB5D}"/>
                    </a:ext>
                  </a:extLst>
                </p:cNvPr>
                <p:cNvSpPr/>
                <p:nvPr/>
              </p:nvSpPr>
              <p:spPr>
                <a:xfrm>
                  <a:off x="8335277" y="4685145"/>
                  <a:ext cx="153217" cy="154749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AC23680-46B1-4E16-918C-597BD8D32AAB}"/>
                    </a:ext>
                  </a:extLst>
                </p:cNvPr>
                <p:cNvSpPr/>
                <p:nvPr/>
              </p:nvSpPr>
              <p:spPr>
                <a:xfrm>
                  <a:off x="10356947" y="3388106"/>
                  <a:ext cx="179722" cy="2555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D581062-FD45-4510-A35D-5B82A0E006FF}"/>
                    </a:ext>
                  </a:extLst>
                </p:cNvPr>
                <p:cNvSpPr/>
                <p:nvPr/>
              </p:nvSpPr>
              <p:spPr>
                <a:xfrm>
                  <a:off x="2830344" y="3429000"/>
                  <a:ext cx="293375" cy="25963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B2FEDF1-5CAC-408F-A8C5-B90FFB2F9946}"/>
                    </a:ext>
                  </a:extLst>
                </p:cNvPr>
                <p:cNvSpPr/>
                <p:nvPr/>
              </p:nvSpPr>
              <p:spPr>
                <a:xfrm rot="16200000">
                  <a:off x="6497035" y="1958819"/>
                  <a:ext cx="366868" cy="77124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/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6BA160F-59D7-4F4D-A148-A0E527C72097}"/>
                  </a:ext>
                </a:extLst>
              </p:cNvPr>
              <p:cNvGrpSpPr/>
              <p:nvPr/>
            </p:nvGrpSpPr>
            <p:grpSpPr>
              <a:xfrm>
                <a:off x="1622703" y="2362408"/>
                <a:ext cx="9787436" cy="3740837"/>
                <a:chOff x="1502288" y="2275354"/>
                <a:chExt cx="9787436" cy="3740837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702BA44-7204-4E81-A4A6-4D35832DBAC3}"/>
                    </a:ext>
                  </a:extLst>
                </p:cNvPr>
                <p:cNvSpPr/>
                <p:nvPr/>
              </p:nvSpPr>
              <p:spPr>
                <a:xfrm>
                  <a:off x="1502288" y="3800489"/>
                  <a:ext cx="551447" cy="369330"/>
                </a:xfrm>
                <a:prstGeom prst="rect">
                  <a:avLst/>
                </a:prstGeom>
                <a:noFill/>
                <a:ln w="25400" cmpd="thickThin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 dirty="0"/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358AE1E5-B4E1-4EBB-8DF9-E74ADB704B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1803" y="2275354"/>
                  <a:ext cx="1748488" cy="155473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7C94B332-B3DD-4E74-BB86-3C7CBE57B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2996" y="4177526"/>
                  <a:ext cx="1717295" cy="183866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603B0F1-E1EB-4576-8A30-352DDF0B50DA}"/>
                    </a:ext>
                  </a:extLst>
                </p:cNvPr>
                <p:cNvSpPr/>
                <p:nvPr/>
              </p:nvSpPr>
              <p:spPr>
                <a:xfrm>
                  <a:off x="3854191" y="2357120"/>
                  <a:ext cx="7435533" cy="3587260"/>
                </a:xfrm>
                <a:prstGeom prst="rect">
                  <a:avLst/>
                </a:prstGeom>
                <a:noFill/>
                <a:ln w="190500" cmpd="tri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50" dirty="0"/>
                </a:p>
              </p:txBody>
            </p: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58E761-5DC0-462E-ACA7-0258DC44597C}"/>
                </a:ext>
              </a:extLst>
            </p:cNvPr>
            <p:cNvCxnSpPr>
              <a:cxnSpLocks/>
            </p:cNvCxnSpPr>
            <p:nvPr/>
          </p:nvCxnSpPr>
          <p:spPr>
            <a:xfrm>
              <a:off x="4345262" y="2844322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F7686C-2DDE-443A-926C-D1BF974D9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592" y="2877346"/>
              <a:ext cx="755596" cy="869934"/>
            </a:xfrm>
            <a:prstGeom prst="straightConnector1">
              <a:avLst/>
            </a:prstGeom>
            <a:ln w="25400">
              <a:solidFill>
                <a:srgbClr val="F4AD7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D1F35D-544A-4471-83C3-629492EE6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7846" y="2976470"/>
              <a:ext cx="1041175" cy="783316"/>
            </a:xfrm>
            <a:prstGeom prst="straightConnector1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FCB298-C491-4076-8B0F-BDF123AE78F6}"/>
                </a:ext>
              </a:extLst>
            </p:cNvPr>
            <p:cNvCxnSpPr>
              <a:cxnSpLocks/>
            </p:cNvCxnSpPr>
            <p:nvPr/>
          </p:nvCxnSpPr>
          <p:spPr>
            <a:xfrm>
              <a:off x="5014609" y="3756082"/>
              <a:ext cx="362025" cy="51386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03AC1FA-5C0E-4812-A9B6-4BD8CFDE9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5251" y="3696518"/>
              <a:ext cx="533707" cy="568257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DEE192-5283-4E74-833F-A868F0127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6013" y="3107347"/>
              <a:ext cx="1030716" cy="59034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C32BED6-7488-45F9-9252-58E32EBDAFC3}"/>
                </a:ext>
              </a:extLst>
            </p:cNvPr>
            <p:cNvCxnSpPr>
              <a:cxnSpLocks/>
            </p:cNvCxnSpPr>
            <p:nvPr/>
          </p:nvCxnSpPr>
          <p:spPr>
            <a:xfrm>
              <a:off x="5009226" y="3762863"/>
              <a:ext cx="1224274" cy="513707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CC31820-E3D5-45DF-8C19-42FE9CBAD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0822" y="3652667"/>
              <a:ext cx="975809" cy="622998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362F44E-D049-471A-A62F-5CA691D9DC31}"/>
                </a:ext>
              </a:extLst>
            </p:cNvPr>
            <p:cNvCxnSpPr>
              <a:cxnSpLocks/>
            </p:cNvCxnSpPr>
            <p:nvPr/>
          </p:nvCxnSpPr>
          <p:spPr>
            <a:xfrm>
              <a:off x="7205328" y="3652667"/>
              <a:ext cx="853144" cy="67222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91AC174-4A6B-4AAD-AB65-FF47D125B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774" y="3714940"/>
              <a:ext cx="233243" cy="60560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0614A7-AA5D-45A0-A362-238519E42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016" y="3237226"/>
              <a:ext cx="1011345" cy="487783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968BA88-C2D7-4CD6-BA07-0C60251FF9F1}"/>
                </a:ext>
              </a:extLst>
            </p:cNvPr>
            <p:cNvCxnSpPr>
              <a:cxnSpLocks/>
            </p:cNvCxnSpPr>
            <p:nvPr/>
          </p:nvCxnSpPr>
          <p:spPr>
            <a:xfrm>
              <a:off x="7374500" y="3655857"/>
              <a:ext cx="517511" cy="69555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EAFFFD-CE5D-4BCE-AEE2-C63C4EB35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2010" y="3714940"/>
              <a:ext cx="499488" cy="621733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E230A1D-C4A6-4E7A-8437-0108ED60F2FE}"/>
                </a:ext>
              </a:extLst>
            </p:cNvPr>
            <p:cNvCxnSpPr>
              <a:cxnSpLocks/>
            </p:cNvCxnSpPr>
            <p:nvPr/>
          </p:nvCxnSpPr>
          <p:spPr>
            <a:xfrm>
              <a:off x="5000932" y="3753943"/>
              <a:ext cx="1086468" cy="55021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E328A50-660F-43D7-A120-6E260B5C24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1895" y="3727055"/>
              <a:ext cx="364944" cy="580410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D638FC3-11AC-42F9-9105-0211CABEC1F7}"/>
                </a:ext>
              </a:extLst>
            </p:cNvPr>
            <p:cNvCxnSpPr>
              <a:cxnSpLocks/>
            </p:cNvCxnSpPr>
            <p:nvPr/>
          </p:nvCxnSpPr>
          <p:spPr>
            <a:xfrm>
              <a:off x="6435514" y="3723056"/>
              <a:ext cx="634665" cy="60891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17B094-0484-48A2-8933-4CB5211BE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0180" y="3668953"/>
              <a:ext cx="309910" cy="64827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EA276FF-6280-444A-8E61-DAA03982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6093" y="2978999"/>
              <a:ext cx="379780" cy="741559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8C70AC0-FB3D-4CD7-B014-F4C83536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12" y="3754309"/>
              <a:ext cx="516390" cy="502280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250749C-E58B-4F8F-AF1B-32DE228CC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9502" y="3727725"/>
              <a:ext cx="444030" cy="530024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6F0A4C-937C-4EAB-B3A1-8A18D5B1F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992" y="2928441"/>
              <a:ext cx="975413" cy="79815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BC6633-2AF7-4522-8E80-38CBFA2B6799}"/>
                </a:ext>
              </a:extLst>
            </p:cNvPr>
            <p:cNvCxnSpPr>
              <a:cxnSpLocks/>
            </p:cNvCxnSpPr>
            <p:nvPr/>
          </p:nvCxnSpPr>
          <p:spPr>
            <a:xfrm>
              <a:off x="5010882" y="3749283"/>
              <a:ext cx="221011" cy="537205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086B5E9-B93A-45EC-93DC-F4D0024EA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8623" y="4279724"/>
              <a:ext cx="604104" cy="919764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B9212A9-A3F7-462D-B5E6-9EA6277A7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1323" y="4231213"/>
              <a:ext cx="102576" cy="370751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1080B9-0A0A-49FD-B9CC-85575A352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899" y="3657809"/>
              <a:ext cx="532754" cy="57860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5652879-6CD0-4A52-ADD0-F28C11A1F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035" y="3161223"/>
              <a:ext cx="180688" cy="502421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6863DA2-4F59-45F1-AA34-E8F531059363}"/>
                </a:ext>
              </a:extLst>
            </p:cNvPr>
            <p:cNvCxnSpPr>
              <a:cxnSpLocks/>
            </p:cNvCxnSpPr>
            <p:nvPr/>
          </p:nvCxnSpPr>
          <p:spPr>
            <a:xfrm>
              <a:off x="5010123" y="3756269"/>
              <a:ext cx="155011" cy="545923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43FC8A7-8A1E-495F-9AE6-27A40BF999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2802" y="4285483"/>
              <a:ext cx="759447" cy="520106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D0BFA53-284C-4F2F-A5F1-AB4EAAA2B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249" y="4286488"/>
              <a:ext cx="749484" cy="522246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9BBC937-B72C-41B6-A73B-995038E632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1735" y="3641066"/>
              <a:ext cx="676225" cy="64542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DDEB2B9-BA21-4820-AC5B-2057AC6CF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7960" y="2875154"/>
              <a:ext cx="489584" cy="76591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EEDEFFC-4AB6-4963-8395-DD9D80770A4D}"/>
                </a:ext>
              </a:extLst>
            </p:cNvPr>
            <p:cNvCxnSpPr>
              <a:cxnSpLocks/>
            </p:cNvCxnSpPr>
            <p:nvPr/>
          </p:nvCxnSpPr>
          <p:spPr>
            <a:xfrm>
              <a:off x="5006116" y="3750452"/>
              <a:ext cx="71062" cy="557013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AAD986E-7BAF-4036-B752-3D9139FFBDA6}"/>
                </a:ext>
              </a:extLst>
            </p:cNvPr>
            <p:cNvCxnSpPr>
              <a:cxnSpLocks/>
              <a:endCxn id="125" idx="3"/>
            </p:cNvCxnSpPr>
            <p:nvPr/>
          </p:nvCxnSpPr>
          <p:spPr>
            <a:xfrm flipV="1">
              <a:off x="5459113" y="4597812"/>
              <a:ext cx="345482" cy="625720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D60CE38-E09C-430F-9664-05B8FAC54728}"/>
                </a:ext>
              </a:extLst>
            </p:cNvPr>
            <p:cNvCxnSpPr>
              <a:cxnSpLocks/>
              <a:stCxn id="126" idx="0"/>
              <a:endCxn id="125" idx="3"/>
            </p:cNvCxnSpPr>
            <p:nvPr/>
          </p:nvCxnSpPr>
          <p:spPr>
            <a:xfrm flipH="1" flipV="1">
              <a:off x="5804595" y="4586926"/>
              <a:ext cx="584485" cy="318375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A36D6B4-38CC-4522-904F-83987D2F2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9080" y="4271966"/>
              <a:ext cx="799220" cy="646243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DE1FDDD-4994-491D-8CE4-8F9C9413F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0671" y="3675431"/>
              <a:ext cx="497964" cy="597046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ABCC0BB-29AB-4BA9-9958-0E48E81135DC}"/>
                </a:ext>
              </a:extLst>
            </p:cNvPr>
            <p:cNvCxnSpPr>
              <a:cxnSpLocks/>
            </p:cNvCxnSpPr>
            <p:nvPr/>
          </p:nvCxnSpPr>
          <p:spPr>
            <a:xfrm>
              <a:off x="7683695" y="3680081"/>
              <a:ext cx="602847" cy="609678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7D13F8C-3519-406F-890F-8FDE1D309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6542" y="4289759"/>
              <a:ext cx="291956" cy="690276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ED7B087-B2CB-4382-9E63-200F4B379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8499" y="4282571"/>
              <a:ext cx="477062" cy="676749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9B8A2EA-5E57-4102-8019-1E2F58B02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5562" y="3663644"/>
              <a:ext cx="592682" cy="618927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3A69FA3-632A-4280-989C-911A4D47D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244" y="3475385"/>
              <a:ext cx="656081" cy="191742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1D34F9-D64E-4E5B-9617-866A749F496B}"/>
                </a:ext>
              </a:extLst>
            </p:cNvPr>
            <p:cNvCxnSpPr>
              <a:cxnSpLocks/>
            </p:cNvCxnSpPr>
            <p:nvPr/>
          </p:nvCxnSpPr>
          <p:spPr>
            <a:xfrm>
              <a:off x="5074210" y="4295298"/>
              <a:ext cx="395946" cy="925080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9B87C360-3AE8-4D88-B5FE-DC05E6853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904" y="4925346"/>
              <a:ext cx="200686" cy="284484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364D7133-B15C-41DD-ADFE-C8847B3AB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9575" y="4607160"/>
              <a:ext cx="291748" cy="3181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1AD761B-BB17-4774-B76D-7B31F87BCD3C}"/>
                </a:ext>
              </a:extLst>
            </p:cNvPr>
            <p:cNvCxnSpPr>
              <a:cxnSpLocks/>
            </p:cNvCxnSpPr>
            <p:nvPr/>
          </p:nvCxnSpPr>
          <p:spPr>
            <a:xfrm>
              <a:off x="1215281" y="3026797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F11324-0629-47B2-A271-FF48A3C6B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6" name="Title 5">
            <a:extLst>
              <a:ext uri="{FF2B5EF4-FFF2-40B4-BE49-F238E27FC236}">
                <a16:creationId xmlns:a16="http://schemas.microsoft.com/office/drawing/2014/main" id="{5B6C955C-0B0B-8DE5-01E0-FC67607FD380}"/>
              </a:ext>
            </a:extLst>
          </p:cNvPr>
          <p:cNvSpPr txBox="1">
            <a:spLocks/>
          </p:cNvSpPr>
          <p:nvPr/>
        </p:nvSpPr>
        <p:spPr>
          <a:xfrm>
            <a:off x="343456" y="496704"/>
            <a:ext cx="6541379" cy="10317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836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Layered Materials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69B6BB-7D6D-700E-BFE1-4B6AA845522D}"/>
              </a:ext>
            </a:extLst>
          </p:cNvPr>
          <p:cNvGrpSpPr/>
          <p:nvPr/>
        </p:nvGrpSpPr>
        <p:grpSpPr>
          <a:xfrm>
            <a:off x="1617027" y="1868160"/>
            <a:ext cx="1997118" cy="2352802"/>
            <a:chOff x="1204938" y="1681845"/>
            <a:chExt cx="2743200" cy="3231761"/>
          </a:xfrm>
        </p:grpSpPr>
        <p:pic>
          <p:nvPicPr>
            <p:cNvPr id="98" name="Picture 6" descr="Image result for metallic paint">
              <a:extLst>
                <a:ext uri="{FF2B5EF4-FFF2-40B4-BE49-F238E27FC236}">
                  <a16:creationId xmlns:a16="http://schemas.microsoft.com/office/drawing/2014/main" id="{4AB6BA75-3B06-035F-FFDD-C5A0134FFF0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938" y="1681845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49C1B20-9CD6-B8A8-0752-893026FF1915}"/>
                </a:ext>
              </a:extLst>
            </p:cNvPr>
            <p:cNvSpPr/>
            <p:nvPr/>
          </p:nvSpPr>
          <p:spPr>
            <a:xfrm>
              <a:off x="1518246" y="4025819"/>
              <a:ext cx="2208617" cy="887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M</a:t>
              </a:r>
              <a:r>
                <a:rPr lang="en-US" altLang="zh-CN" sz="3600" b="1" dirty="0"/>
                <a:t>e</a:t>
              </a:r>
              <a:r>
                <a:rPr lang="en-US" sz="3600" b="1" dirty="0"/>
                <a:t>tal 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27679DD-5DA3-F62C-9EB7-AD8E2FC6333A}"/>
              </a:ext>
            </a:extLst>
          </p:cNvPr>
          <p:cNvGrpSpPr/>
          <p:nvPr/>
        </p:nvGrpSpPr>
        <p:grpSpPr>
          <a:xfrm>
            <a:off x="4487895" y="1858298"/>
            <a:ext cx="1997118" cy="2424044"/>
            <a:chOff x="4729380" y="1703021"/>
            <a:chExt cx="2743200" cy="3329617"/>
          </a:xfrm>
        </p:grpSpPr>
        <p:pic>
          <p:nvPicPr>
            <p:cNvPr id="101" name="Picture 8" descr="Related image">
              <a:extLst>
                <a:ext uri="{FF2B5EF4-FFF2-40B4-BE49-F238E27FC236}">
                  <a16:creationId xmlns:a16="http://schemas.microsoft.com/office/drawing/2014/main" id="{E0010280-906D-7D8C-231F-4D89C1C3D6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29380" y="1703021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0088928-577A-6F7E-9408-3814E41145D5}"/>
                </a:ext>
              </a:extLst>
            </p:cNvPr>
            <p:cNvSpPr/>
            <p:nvPr/>
          </p:nvSpPr>
          <p:spPr>
            <a:xfrm>
              <a:off x="5187888" y="4144851"/>
              <a:ext cx="1827450" cy="887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/>
                <a:t>Wood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14166F2-8846-AD80-D9A4-423E5CB63DF5}"/>
              </a:ext>
            </a:extLst>
          </p:cNvPr>
          <p:cNvGrpSpPr/>
          <p:nvPr/>
        </p:nvGrpSpPr>
        <p:grpSpPr>
          <a:xfrm>
            <a:off x="7286481" y="1858298"/>
            <a:ext cx="1997118" cy="2448914"/>
            <a:chOff x="4611327" y="2280303"/>
            <a:chExt cx="2743200" cy="3363778"/>
          </a:xfrm>
        </p:grpSpPr>
        <p:pic>
          <p:nvPicPr>
            <p:cNvPr id="104" name="Picture 2" descr="Image result for acrylic sheet">
              <a:extLst>
                <a:ext uri="{FF2B5EF4-FFF2-40B4-BE49-F238E27FC236}">
                  <a16:creationId xmlns:a16="http://schemas.microsoft.com/office/drawing/2014/main" id="{ADCF9CE9-1C31-3721-A6CA-DC04CDA5C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11327" y="2280303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7382519-128A-1F50-8B7A-87BDCB96B2F1}"/>
                </a:ext>
              </a:extLst>
            </p:cNvPr>
            <p:cNvSpPr/>
            <p:nvPr/>
          </p:nvSpPr>
          <p:spPr>
            <a:xfrm>
              <a:off x="5122414" y="4756294"/>
              <a:ext cx="1948550" cy="887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/>
                <a:t>Plastic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08DDD0C-1276-67FF-C028-5B0C909997E6}"/>
              </a:ext>
            </a:extLst>
          </p:cNvPr>
          <p:cNvGrpSpPr/>
          <p:nvPr/>
        </p:nvGrpSpPr>
        <p:grpSpPr>
          <a:xfrm>
            <a:off x="10085068" y="1858298"/>
            <a:ext cx="2076293" cy="2395647"/>
            <a:chOff x="8101467" y="1678562"/>
            <a:chExt cx="2851952" cy="329061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BF64914-6F69-E029-472A-B74EE3AAD344}"/>
                </a:ext>
              </a:extLst>
            </p:cNvPr>
            <p:cNvSpPr/>
            <p:nvPr/>
          </p:nvSpPr>
          <p:spPr>
            <a:xfrm>
              <a:off x="8331279" y="4081386"/>
              <a:ext cx="2622140" cy="887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/>
                <a:t>Ceramics</a:t>
              </a:r>
            </a:p>
          </p:txBody>
        </p:sp>
        <p:pic>
          <p:nvPicPr>
            <p:cNvPr id="108" name="Picture 14" descr="Image result for éè±ç· è¶å£¶">
              <a:extLst>
                <a:ext uri="{FF2B5EF4-FFF2-40B4-BE49-F238E27FC236}">
                  <a16:creationId xmlns:a16="http://schemas.microsoft.com/office/drawing/2014/main" id="{141DA284-EC92-BA0B-0342-A651C72C7C4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01467" y="1678562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EE8E749-E581-DDC1-46D6-41DCE963A570}"/>
              </a:ext>
            </a:extLst>
          </p:cNvPr>
          <p:cNvGrpSpPr/>
          <p:nvPr/>
        </p:nvGrpSpPr>
        <p:grpSpPr>
          <a:xfrm>
            <a:off x="12948516" y="1880222"/>
            <a:ext cx="1997118" cy="2416413"/>
            <a:chOff x="6543750" y="4081756"/>
            <a:chExt cx="2743200" cy="3319136"/>
          </a:xfrm>
        </p:grpSpPr>
        <p:pic>
          <p:nvPicPr>
            <p:cNvPr id="110" name="Picture 16" descr="Image result for glass painting">
              <a:extLst>
                <a:ext uri="{FF2B5EF4-FFF2-40B4-BE49-F238E27FC236}">
                  <a16:creationId xmlns:a16="http://schemas.microsoft.com/office/drawing/2014/main" id="{B81D7E6F-1D0D-407D-9C3E-1061CF1B87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43750" y="4081756"/>
              <a:ext cx="2743200" cy="274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28" name="Rectangle 22527">
              <a:extLst>
                <a:ext uri="{FF2B5EF4-FFF2-40B4-BE49-F238E27FC236}">
                  <a16:creationId xmlns:a16="http://schemas.microsoft.com/office/drawing/2014/main" id="{CC46F3DE-6BFA-BFF3-D0DA-985B03E7411D}"/>
                </a:ext>
              </a:extLst>
            </p:cNvPr>
            <p:cNvSpPr/>
            <p:nvPr/>
          </p:nvSpPr>
          <p:spPr>
            <a:xfrm>
              <a:off x="7122810" y="6513105"/>
              <a:ext cx="1634215" cy="887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/>
                <a:t>Glass</a:t>
              </a:r>
              <a:endParaRPr lang="en-US" sz="3600" b="1" dirty="0"/>
            </a:p>
          </p:txBody>
        </p:sp>
      </p:grpSp>
      <p:grpSp>
        <p:nvGrpSpPr>
          <p:cNvPr id="22544" name="Group 22543">
            <a:extLst>
              <a:ext uri="{FF2B5EF4-FFF2-40B4-BE49-F238E27FC236}">
                <a16:creationId xmlns:a16="http://schemas.microsoft.com/office/drawing/2014/main" id="{FA7BE194-0B30-CD8C-029B-914B04EB470F}"/>
              </a:ext>
            </a:extLst>
          </p:cNvPr>
          <p:cNvGrpSpPr/>
          <p:nvPr/>
        </p:nvGrpSpPr>
        <p:grpSpPr>
          <a:xfrm>
            <a:off x="14204855" y="6107864"/>
            <a:ext cx="2967053" cy="2741001"/>
            <a:chOff x="474315" y="3318288"/>
            <a:chExt cx="2790604" cy="2577995"/>
          </a:xfrm>
        </p:grpSpPr>
        <p:pic>
          <p:nvPicPr>
            <p:cNvPr id="22532" name="Picture 2" descr="Image result for Ceramic">
              <a:extLst>
                <a:ext uri="{FF2B5EF4-FFF2-40B4-BE49-F238E27FC236}">
                  <a16:creationId xmlns:a16="http://schemas.microsoft.com/office/drawing/2014/main" id="{CBF3C8F8-41C4-F8B8-12EC-AA2F84DC3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315" y="3914954"/>
              <a:ext cx="2790604" cy="1981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533" name="Straight Arrow Connector 22532">
              <a:extLst>
                <a:ext uri="{FF2B5EF4-FFF2-40B4-BE49-F238E27FC236}">
                  <a16:creationId xmlns:a16="http://schemas.microsoft.com/office/drawing/2014/main" id="{3A54104F-108E-60F1-C866-98C5EA259EBA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60" y="3318288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4" name="Straight Arrow Connector 22533">
              <a:extLst>
                <a:ext uri="{FF2B5EF4-FFF2-40B4-BE49-F238E27FC236}">
                  <a16:creationId xmlns:a16="http://schemas.microsoft.com/office/drawing/2014/main" id="{3625A947-29B4-8FE6-0AF5-4D47B7BCC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97759" y="3327555"/>
              <a:ext cx="670660" cy="904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5" name="Straight Arrow Connector 22534">
              <a:extLst>
                <a:ext uri="{FF2B5EF4-FFF2-40B4-BE49-F238E27FC236}">
                  <a16:creationId xmlns:a16="http://schemas.microsoft.com/office/drawing/2014/main" id="{BD34E267-D195-FC27-A554-DC84B3284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5089" y="3360579"/>
              <a:ext cx="755596" cy="869934"/>
            </a:xfrm>
            <a:prstGeom prst="straightConnector1">
              <a:avLst/>
            </a:prstGeom>
            <a:ln w="25400">
              <a:solidFill>
                <a:srgbClr val="F4AD7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6" name="Straight Arrow Connector 22535">
              <a:extLst>
                <a:ext uri="{FF2B5EF4-FFF2-40B4-BE49-F238E27FC236}">
                  <a16:creationId xmlns:a16="http://schemas.microsoft.com/office/drawing/2014/main" id="{09021EE6-91BB-1A04-D0A0-35CA9FB9A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0343" y="3459703"/>
              <a:ext cx="1041175" cy="783316"/>
            </a:xfrm>
            <a:prstGeom prst="straightConnector1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7" name="Straight Arrow Connector 22536">
              <a:extLst>
                <a:ext uri="{FF2B5EF4-FFF2-40B4-BE49-F238E27FC236}">
                  <a16:creationId xmlns:a16="http://schemas.microsoft.com/office/drawing/2014/main" id="{422308DC-CDCB-7A77-529E-4FE794108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7281" y="3638509"/>
              <a:ext cx="1030716" cy="59034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8" name="Straight Arrow Connector 22537">
              <a:extLst>
                <a:ext uri="{FF2B5EF4-FFF2-40B4-BE49-F238E27FC236}">
                  <a16:creationId xmlns:a16="http://schemas.microsoft.com/office/drawing/2014/main" id="{309BD13F-3A0A-E218-06E8-D06FC0B2F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7" y="3756124"/>
              <a:ext cx="1011345" cy="487783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9" name="Straight Arrow Connector 22538">
              <a:extLst>
                <a:ext uri="{FF2B5EF4-FFF2-40B4-BE49-F238E27FC236}">
                  <a16:creationId xmlns:a16="http://schemas.microsoft.com/office/drawing/2014/main" id="{1526EF00-4FDB-5BF9-DC5B-88B73610B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4255" y="3467431"/>
              <a:ext cx="379780" cy="741559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0" name="Straight Arrow Connector 22539">
              <a:extLst>
                <a:ext uri="{FF2B5EF4-FFF2-40B4-BE49-F238E27FC236}">
                  <a16:creationId xmlns:a16="http://schemas.microsoft.com/office/drawing/2014/main" id="{7EA827F2-FC4F-4E62-3901-8C8834AFC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7281" y="3429033"/>
              <a:ext cx="975413" cy="798155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1" name="Straight Arrow Connector 22540">
              <a:extLst>
                <a:ext uri="{FF2B5EF4-FFF2-40B4-BE49-F238E27FC236}">
                  <a16:creationId xmlns:a16="http://schemas.microsoft.com/office/drawing/2014/main" id="{CA9F0EB0-A3A2-17EC-4DEA-35E2C3971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474" y="3725881"/>
              <a:ext cx="180688" cy="502421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2" name="Straight Arrow Connector 22541">
              <a:extLst>
                <a:ext uri="{FF2B5EF4-FFF2-40B4-BE49-F238E27FC236}">
                  <a16:creationId xmlns:a16="http://schemas.microsoft.com/office/drawing/2014/main" id="{639BE446-FB01-5B56-4AD2-CC344A91F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121" y="3472269"/>
              <a:ext cx="489584" cy="76591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3" name="Straight Arrow Connector 22542">
              <a:extLst>
                <a:ext uri="{FF2B5EF4-FFF2-40B4-BE49-F238E27FC236}">
                  <a16:creationId xmlns:a16="http://schemas.microsoft.com/office/drawing/2014/main" id="{D85D13E7-7482-199A-AAA7-EF4D4A967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0333" y="4053518"/>
              <a:ext cx="656081" cy="191742"/>
            </a:xfrm>
            <a:prstGeom prst="straightConnector1">
              <a:avLst/>
            </a:prstGeom>
            <a:ln w="25400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45" name="Rectangle 22544">
            <a:extLst>
              <a:ext uri="{FF2B5EF4-FFF2-40B4-BE49-F238E27FC236}">
                <a16:creationId xmlns:a16="http://schemas.microsoft.com/office/drawing/2014/main" id="{64FA052F-0EC5-3423-DB28-A1DD65B4F703}"/>
              </a:ext>
            </a:extLst>
          </p:cNvPr>
          <p:cNvSpPr/>
          <p:nvPr/>
        </p:nvSpPr>
        <p:spPr>
          <a:xfrm>
            <a:off x="14073118" y="5420543"/>
            <a:ext cx="33890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Century" panose="02040604050505020304" pitchFamily="18" charset="0"/>
              </a:rPr>
              <a:t>BSSRDF </a:t>
            </a:r>
            <a:r>
              <a:rPr lang="en-US" sz="3000" b="1" dirty="0">
                <a:latin typeface="Century" panose="02040604050505020304" pitchFamily="18" charset="0"/>
              </a:rPr>
              <a:t>≈</a:t>
            </a:r>
            <a:r>
              <a:rPr lang="en-US" sz="3000" dirty="0">
                <a:latin typeface="Century" panose="02040604050505020304" pitchFamily="18" charset="0"/>
              </a:rPr>
              <a:t> BSDF </a:t>
            </a:r>
          </a:p>
        </p:txBody>
      </p:sp>
      <p:cxnSp>
        <p:nvCxnSpPr>
          <p:cNvPr id="22546" name="Straight Connector 22545">
            <a:extLst>
              <a:ext uri="{FF2B5EF4-FFF2-40B4-BE49-F238E27FC236}">
                <a16:creationId xmlns:a16="http://schemas.microsoft.com/office/drawing/2014/main" id="{F3E47543-1794-FAEA-BCD2-8273B2543615}"/>
              </a:ext>
            </a:extLst>
          </p:cNvPr>
          <p:cNvCxnSpPr>
            <a:cxnSpLocks/>
          </p:cNvCxnSpPr>
          <p:nvPr/>
        </p:nvCxnSpPr>
        <p:spPr>
          <a:xfrm>
            <a:off x="682447" y="4642338"/>
            <a:ext cx="1710615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9" name="Rectangle 22548">
            <a:extLst>
              <a:ext uri="{FF2B5EF4-FFF2-40B4-BE49-F238E27FC236}">
                <a16:creationId xmlns:a16="http://schemas.microsoft.com/office/drawing/2014/main" id="{11DE27A4-E961-B623-FE07-59E402DA6FCE}"/>
              </a:ext>
            </a:extLst>
          </p:cNvPr>
          <p:cNvSpPr/>
          <p:nvPr/>
        </p:nvSpPr>
        <p:spPr>
          <a:xfrm>
            <a:off x="436607" y="4811834"/>
            <a:ext cx="1310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11392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2996E-969E-439E-8BF2-9E2A9013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4" y="561005"/>
            <a:ext cx="15773400" cy="1031730"/>
          </a:xfrm>
        </p:spPr>
        <p:txBody>
          <a:bodyPr/>
          <a:lstStyle/>
          <a:p>
            <a:r>
              <a:rPr lang="en-US" dirty="0"/>
              <a:t>Particle scattering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CE62C-FC41-4ACA-AB78-F7059FDE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215230-1646-C2CE-C3DD-8A6F8B53F94C}"/>
              </a:ext>
            </a:extLst>
          </p:cNvPr>
          <p:cNvGrpSpPr/>
          <p:nvPr/>
        </p:nvGrpSpPr>
        <p:grpSpPr>
          <a:xfrm>
            <a:off x="1534361" y="1989574"/>
            <a:ext cx="4920569" cy="2737181"/>
            <a:chOff x="1488568" y="1185700"/>
            <a:chExt cx="9144000" cy="5143500"/>
          </a:xfrm>
        </p:grpSpPr>
        <p:pic>
          <p:nvPicPr>
            <p:cNvPr id="6" name="Picture 2" descr="https://upload.wikimedia.org/wikipedia/commons/a/a3/Cumulus_clouds_panorama.jpg">
              <a:extLst>
                <a:ext uri="{FF2B5EF4-FFF2-40B4-BE49-F238E27FC236}">
                  <a16:creationId xmlns:a16="http://schemas.microsoft.com/office/drawing/2014/main" id="{FED581F2-5243-4247-BCB4-3BC143354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17636" r="33289" b="7693"/>
            <a:stretch>
              <a:fillRect/>
            </a:stretch>
          </p:blipFill>
          <p:spPr bwMode="auto">
            <a:xfrm>
              <a:off x="1488568" y="1185700"/>
              <a:ext cx="9144000" cy="51435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2" descr="C:\Users\Adrian\Dropbox\Inprogress\2017_Structured_RTE\slides\fastforward\source\glow.png">
              <a:extLst>
                <a:ext uri="{FF2B5EF4-FFF2-40B4-BE49-F238E27FC236}">
                  <a16:creationId xmlns:a16="http://schemas.microsoft.com/office/drawing/2014/main" id="{36CAD174-48AF-4C0E-98A9-1F5E699B3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7750" y="1326826"/>
              <a:ext cx="1392237" cy="1443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19 Elipse">
              <a:extLst>
                <a:ext uri="{FF2B5EF4-FFF2-40B4-BE49-F238E27FC236}">
                  <a16:creationId xmlns:a16="http://schemas.microsoft.com/office/drawing/2014/main" id="{D80C4C58-45A0-4215-BAB6-5328EFC80097}"/>
                </a:ext>
              </a:extLst>
            </p:cNvPr>
            <p:cNvSpPr/>
            <p:nvPr/>
          </p:nvSpPr>
          <p:spPr>
            <a:xfrm>
              <a:off x="9149724" y="1654500"/>
              <a:ext cx="714380" cy="71438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4050"/>
            </a:p>
          </p:txBody>
        </p:sp>
        <p:cxnSp>
          <p:nvCxnSpPr>
            <p:cNvPr id="9" name="20 Conector recto de flecha">
              <a:extLst>
                <a:ext uri="{FF2B5EF4-FFF2-40B4-BE49-F238E27FC236}">
                  <a16:creationId xmlns:a16="http://schemas.microsoft.com/office/drawing/2014/main" id="{DA87905C-DD11-4D04-9A2D-B3EA29DAAC0B}"/>
                </a:ext>
              </a:extLst>
            </p:cNvPr>
            <p:cNvCxnSpPr/>
            <p:nvPr/>
          </p:nvCxnSpPr>
          <p:spPr>
            <a:xfrm rot="10800000" flipV="1">
              <a:off x="6649394" y="2398378"/>
              <a:ext cx="2428892" cy="16430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22 Conector recto de flecha">
              <a:extLst>
                <a:ext uri="{FF2B5EF4-FFF2-40B4-BE49-F238E27FC236}">
                  <a16:creationId xmlns:a16="http://schemas.microsoft.com/office/drawing/2014/main" id="{8D31636D-F705-4B26-B71A-6903A16E6483}"/>
                </a:ext>
              </a:extLst>
            </p:cNvPr>
            <p:cNvCxnSpPr/>
            <p:nvPr/>
          </p:nvCxnSpPr>
          <p:spPr>
            <a:xfrm>
              <a:off x="6649394" y="4041452"/>
              <a:ext cx="714380" cy="3571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23 Conector recto de flecha">
              <a:extLst>
                <a:ext uri="{FF2B5EF4-FFF2-40B4-BE49-F238E27FC236}">
                  <a16:creationId xmlns:a16="http://schemas.microsoft.com/office/drawing/2014/main" id="{FBB7AADE-0696-4967-A042-A91CA66DBCD8}"/>
                </a:ext>
              </a:extLst>
            </p:cNvPr>
            <p:cNvCxnSpPr/>
            <p:nvPr/>
          </p:nvCxnSpPr>
          <p:spPr>
            <a:xfrm rot="10800000" flipV="1">
              <a:off x="6292204" y="4398642"/>
              <a:ext cx="1071570" cy="3571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24 Conector recto de flecha">
              <a:extLst>
                <a:ext uri="{FF2B5EF4-FFF2-40B4-BE49-F238E27FC236}">
                  <a16:creationId xmlns:a16="http://schemas.microsoft.com/office/drawing/2014/main" id="{935220AD-270A-484F-9673-20AE7C1E2D1F}"/>
                </a:ext>
              </a:extLst>
            </p:cNvPr>
            <p:cNvCxnSpPr/>
            <p:nvPr/>
          </p:nvCxnSpPr>
          <p:spPr>
            <a:xfrm rot="10800000">
              <a:off x="5577824" y="4684394"/>
              <a:ext cx="715174" cy="7223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25 Conector recto de flecha">
              <a:extLst>
                <a:ext uri="{FF2B5EF4-FFF2-40B4-BE49-F238E27FC236}">
                  <a16:creationId xmlns:a16="http://schemas.microsoft.com/office/drawing/2014/main" id="{5ED870F3-2D53-4050-8C6C-EE8A0A0102B8}"/>
                </a:ext>
              </a:extLst>
            </p:cNvPr>
            <p:cNvCxnSpPr/>
            <p:nvPr/>
          </p:nvCxnSpPr>
          <p:spPr>
            <a:xfrm rot="10800000" flipV="1">
              <a:off x="3006056" y="4684394"/>
              <a:ext cx="2571768" cy="7143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Users\Adrian\Dropbox\Inprogress\2017_Structured_RTE\slides\siggraph2018\source\eye.png">
              <a:extLst>
                <a:ext uri="{FF2B5EF4-FFF2-40B4-BE49-F238E27FC236}">
                  <a16:creationId xmlns:a16="http://schemas.microsoft.com/office/drawing/2014/main" id="{205FAC40-57D0-4276-B973-01831AB4D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0803046">
              <a:off x="2148800" y="5041584"/>
              <a:ext cx="693738" cy="819150"/>
            </a:xfrm>
            <a:prstGeom prst="rect">
              <a:avLst/>
            </a:prstGeom>
            <a:noFill/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D9F016-FB62-2A87-D986-5CFACA76219D}"/>
              </a:ext>
            </a:extLst>
          </p:cNvPr>
          <p:cNvGrpSpPr/>
          <p:nvPr/>
        </p:nvGrpSpPr>
        <p:grpSpPr>
          <a:xfrm>
            <a:off x="8382503" y="2085767"/>
            <a:ext cx="8683454" cy="2548871"/>
            <a:chOff x="805068" y="1729753"/>
            <a:chExt cx="10628770" cy="3398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00A66-56C3-40AD-9942-A3F06134D7C9}"/>
                </a:ext>
              </a:extLst>
            </p:cNvPr>
            <p:cNvSpPr/>
            <p:nvPr/>
          </p:nvSpPr>
          <p:spPr>
            <a:xfrm>
              <a:off x="4484590" y="2724235"/>
              <a:ext cx="6949248" cy="2366398"/>
            </a:xfrm>
            <a:prstGeom prst="rect">
              <a:avLst/>
            </a:prstGeom>
            <a:solidFill>
              <a:srgbClr val="DEEBF7"/>
            </a:solidFill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EF572F10-BF05-4769-8C1F-576BB2A72ED9}"/>
                </a:ext>
              </a:extLst>
            </p:cNvPr>
            <p:cNvSpPr txBox="1"/>
            <p:nvPr/>
          </p:nvSpPr>
          <p:spPr>
            <a:xfrm>
              <a:off x="5546239" y="2000137"/>
              <a:ext cx="482595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700" dirty="0">
                  <a:latin typeface="Arial" panose="020B0604020202020204" pitchFamily="34" charset="0"/>
                  <a:cs typeface="Arial" panose="020B0604020202020204" pitchFamily="34" charset="0"/>
                </a:rPr>
                <a:t>Far-field approximation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92460B-29F2-49B6-8C14-80390C57B57B}"/>
                </a:ext>
              </a:extLst>
            </p:cNvPr>
            <p:cNvGrpSpPr/>
            <p:nvPr/>
          </p:nvGrpSpPr>
          <p:grpSpPr>
            <a:xfrm>
              <a:off x="805068" y="1729753"/>
              <a:ext cx="3115778" cy="3398494"/>
              <a:chOff x="2446133" y="1529534"/>
              <a:chExt cx="3752490" cy="408788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E86C54E-AC10-4D46-95DC-D2BD9D1FE4E1}"/>
                  </a:ext>
                </a:extLst>
              </p:cNvPr>
              <p:cNvSpPr/>
              <p:nvPr/>
            </p:nvSpPr>
            <p:spPr>
              <a:xfrm>
                <a:off x="2446133" y="1529534"/>
                <a:ext cx="3752489" cy="4087889"/>
              </a:xfrm>
              <a:prstGeom prst="roundRect">
                <a:avLst/>
              </a:prstGeom>
              <a:solidFill>
                <a:srgbClr val="DEEBF7"/>
              </a:solidFill>
              <a:ln w="38100">
                <a:solidFill>
                  <a:srgbClr val="2836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/>
              </a:p>
            </p:txBody>
          </p:sp>
          <p:sp>
            <p:nvSpPr>
              <p:cNvPr id="26" name="12 Elipse">
                <a:extLst>
                  <a:ext uri="{FF2B5EF4-FFF2-40B4-BE49-F238E27FC236}">
                    <a16:creationId xmlns:a16="http://schemas.microsoft.com/office/drawing/2014/main" id="{81BE7BEF-193C-40BE-A113-D40592A16D83}"/>
                  </a:ext>
                </a:extLst>
              </p:cNvPr>
              <p:cNvSpPr/>
              <p:nvPr/>
            </p:nvSpPr>
            <p:spPr>
              <a:xfrm>
                <a:off x="3414171" y="280515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27" name="13 Elipse">
                <a:extLst>
                  <a:ext uri="{FF2B5EF4-FFF2-40B4-BE49-F238E27FC236}">
                    <a16:creationId xmlns:a16="http://schemas.microsoft.com/office/drawing/2014/main" id="{84D46F45-3CA7-45C1-8428-9E75D26E4697}"/>
                  </a:ext>
                </a:extLst>
              </p:cNvPr>
              <p:cNvSpPr/>
              <p:nvPr/>
            </p:nvSpPr>
            <p:spPr>
              <a:xfrm>
                <a:off x="3290840" y="335916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28" name="14 Elipse">
                <a:extLst>
                  <a:ext uri="{FF2B5EF4-FFF2-40B4-BE49-F238E27FC236}">
                    <a16:creationId xmlns:a16="http://schemas.microsoft.com/office/drawing/2014/main" id="{CFA29613-FBF8-44C1-BCED-D2FE1EFEB00F}"/>
                  </a:ext>
                </a:extLst>
              </p:cNvPr>
              <p:cNvSpPr/>
              <p:nvPr/>
            </p:nvSpPr>
            <p:spPr>
              <a:xfrm>
                <a:off x="2862212" y="328772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29" name="15 Elipse">
                <a:extLst>
                  <a:ext uri="{FF2B5EF4-FFF2-40B4-BE49-F238E27FC236}">
                    <a16:creationId xmlns:a16="http://schemas.microsoft.com/office/drawing/2014/main" id="{8F298F08-D00C-4270-9F1F-A05C23558F93}"/>
                  </a:ext>
                </a:extLst>
              </p:cNvPr>
              <p:cNvSpPr/>
              <p:nvPr/>
            </p:nvSpPr>
            <p:spPr>
              <a:xfrm>
                <a:off x="3648030" y="364491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0" name="16 Elipse">
                <a:extLst>
                  <a:ext uri="{FF2B5EF4-FFF2-40B4-BE49-F238E27FC236}">
                    <a16:creationId xmlns:a16="http://schemas.microsoft.com/office/drawing/2014/main" id="{DD8A5E8E-73EF-4D79-B8AD-90BF617AD439}"/>
                  </a:ext>
                </a:extLst>
              </p:cNvPr>
              <p:cNvSpPr/>
              <p:nvPr/>
            </p:nvSpPr>
            <p:spPr>
              <a:xfrm>
                <a:off x="4219534" y="378779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1" name="17 Elipse">
                <a:extLst>
                  <a:ext uri="{FF2B5EF4-FFF2-40B4-BE49-F238E27FC236}">
                    <a16:creationId xmlns:a16="http://schemas.microsoft.com/office/drawing/2014/main" id="{ED25E594-B3CA-41BF-83EA-1893F5EFF883}"/>
                  </a:ext>
                </a:extLst>
              </p:cNvPr>
              <p:cNvSpPr/>
              <p:nvPr/>
            </p:nvSpPr>
            <p:spPr>
              <a:xfrm>
                <a:off x="4433848" y="307341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2" name="18 Elipse">
                <a:extLst>
                  <a:ext uri="{FF2B5EF4-FFF2-40B4-BE49-F238E27FC236}">
                    <a16:creationId xmlns:a16="http://schemas.microsoft.com/office/drawing/2014/main" id="{FACC6430-1475-4A5F-8651-808C7B936573}"/>
                  </a:ext>
                </a:extLst>
              </p:cNvPr>
              <p:cNvSpPr/>
              <p:nvPr/>
            </p:nvSpPr>
            <p:spPr>
              <a:xfrm>
                <a:off x="3790906" y="24304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3" name="21 Elipse">
                <a:extLst>
                  <a:ext uri="{FF2B5EF4-FFF2-40B4-BE49-F238E27FC236}">
                    <a16:creationId xmlns:a16="http://schemas.microsoft.com/office/drawing/2014/main" id="{342EF7E2-5D87-4036-8492-11953CB784A3}"/>
                  </a:ext>
                </a:extLst>
              </p:cNvPr>
              <p:cNvSpPr/>
              <p:nvPr/>
            </p:nvSpPr>
            <p:spPr>
              <a:xfrm>
                <a:off x="3506225" y="4091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4" name="25 Elipse">
                <a:extLst>
                  <a:ext uri="{FF2B5EF4-FFF2-40B4-BE49-F238E27FC236}">
                    <a16:creationId xmlns:a16="http://schemas.microsoft.com/office/drawing/2014/main" id="{5742C975-315E-4FB9-8CA1-82E2CB44B6FC}"/>
                  </a:ext>
                </a:extLst>
              </p:cNvPr>
              <p:cNvSpPr/>
              <p:nvPr/>
            </p:nvSpPr>
            <p:spPr>
              <a:xfrm>
                <a:off x="2576460" y="357347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5" name="26 Elipse">
                <a:extLst>
                  <a:ext uri="{FF2B5EF4-FFF2-40B4-BE49-F238E27FC236}">
                    <a16:creationId xmlns:a16="http://schemas.microsoft.com/office/drawing/2014/main" id="{B7EBDFE1-DFE7-4CB7-AE15-E9F303D16E8E}"/>
                  </a:ext>
                </a:extLst>
              </p:cNvPr>
              <p:cNvSpPr/>
              <p:nvPr/>
            </p:nvSpPr>
            <p:spPr>
              <a:xfrm>
                <a:off x="2548239" y="415202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6" name="27 Elipse">
                <a:extLst>
                  <a:ext uri="{FF2B5EF4-FFF2-40B4-BE49-F238E27FC236}">
                    <a16:creationId xmlns:a16="http://schemas.microsoft.com/office/drawing/2014/main" id="{DC3DF511-B338-49E4-BDF2-77A205F1DDF8}"/>
                  </a:ext>
                </a:extLst>
              </p:cNvPr>
              <p:cNvSpPr/>
              <p:nvPr/>
            </p:nvSpPr>
            <p:spPr>
              <a:xfrm>
                <a:off x="5621053" y="414896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7" name="28 Elipse">
                <a:extLst>
                  <a:ext uri="{FF2B5EF4-FFF2-40B4-BE49-F238E27FC236}">
                    <a16:creationId xmlns:a16="http://schemas.microsoft.com/office/drawing/2014/main" id="{D1861A91-D8CB-4A9F-9055-AACF6A243416}"/>
                  </a:ext>
                </a:extLst>
              </p:cNvPr>
              <p:cNvSpPr/>
              <p:nvPr/>
            </p:nvSpPr>
            <p:spPr>
              <a:xfrm>
                <a:off x="2562652" y="27831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8" name="31 Elipse">
                <a:extLst>
                  <a:ext uri="{FF2B5EF4-FFF2-40B4-BE49-F238E27FC236}">
                    <a16:creationId xmlns:a16="http://schemas.microsoft.com/office/drawing/2014/main" id="{30BCD6CF-BC50-4BA1-98EB-3F2FC50F7A22}"/>
                  </a:ext>
                </a:extLst>
              </p:cNvPr>
              <p:cNvSpPr/>
              <p:nvPr/>
            </p:nvSpPr>
            <p:spPr>
              <a:xfrm>
                <a:off x="3505154" y="450217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39" name="34 Elipse">
                <a:extLst>
                  <a:ext uri="{FF2B5EF4-FFF2-40B4-BE49-F238E27FC236}">
                    <a16:creationId xmlns:a16="http://schemas.microsoft.com/office/drawing/2014/main" id="{5315FF43-D6D6-4CE5-A530-E4F8AF9D6E0B}"/>
                  </a:ext>
                </a:extLst>
              </p:cNvPr>
              <p:cNvSpPr/>
              <p:nvPr/>
            </p:nvSpPr>
            <p:spPr>
              <a:xfrm>
                <a:off x="3147964" y="493080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0" name="35 Elipse">
                <a:extLst>
                  <a:ext uri="{FF2B5EF4-FFF2-40B4-BE49-F238E27FC236}">
                    <a16:creationId xmlns:a16="http://schemas.microsoft.com/office/drawing/2014/main" id="{E492213F-E3B2-4BBD-894C-F75C599BEF9E}"/>
                  </a:ext>
                </a:extLst>
              </p:cNvPr>
              <p:cNvSpPr/>
              <p:nvPr/>
            </p:nvSpPr>
            <p:spPr>
              <a:xfrm>
                <a:off x="5033319" y="4839192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1" name="36 Elipse">
                <a:extLst>
                  <a:ext uri="{FF2B5EF4-FFF2-40B4-BE49-F238E27FC236}">
                    <a16:creationId xmlns:a16="http://schemas.microsoft.com/office/drawing/2014/main" id="{D5191BAD-6F07-4D58-A935-5C3AF4D45E31}"/>
                  </a:ext>
                </a:extLst>
              </p:cNvPr>
              <p:cNvSpPr/>
              <p:nvPr/>
            </p:nvSpPr>
            <p:spPr>
              <a:xfrm>
                <a:off x="3648030" y="521655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2" name="37 Elipse">
                <a:extLst>
                  <a:ext uri="{FF2B5EF4-FFF2-40B4-BE49-F238E27FC236}">
                    <a16:creationId xmlns:a16="http://schemas.microsoft.com/office/drawing/2014/main" id="{F35F11A5-D9C6-448C-AD5B-B1FE90E6332D}"/>
                  </a:ext>
                </a:extLst>
              </p:cNvPr>
              <p:cNvSpPr/>
              <p:nvPr/>
            </p:nvSpPr>
            <p:spPr>
              <a:xfrm>
                <a:off x="4505286" y="443073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3" name="39 Elipse">
                <a:extLst>
                  <a:ext uri="{FF2B5EF4-FFF2-40B4-BE49-F238E27FC236}">
                    <a16:creationId xmlns:a16="http://schemas.microsoft.com/office/drawing/2014/main" id="{E7300047-DE34-4C7A-A2C7-8F8B32DD038E}"/>
                  </a:ext>
                </a:extLst>
              </p:cNvPr>
              <p:cNvSpPr/>
              <p:nvPr/>
            </p:nvSpPr>
            <p:spPr>
              <a:xfrm>
                <a:off x="4648162" y="407354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4" name="41 Elipse">
                <a:extLst>
                  <a:ext uri="{FF2B5EF4-FFF2-40B4-BE49-F238E27FC236}">
                    <a16:creationId xmlns:a16="http://schemas.microsoft.com/office/drawing/2014/main" id="{3B01AEB6-14FC-4E87-93DF-C00C0DEDDF69}"/>
                  </a:ext>
                </a:extLst>
              </p:cNvPr>
              <p:cNvSpPr/>
              <p:nvPr/>
            </p:nvSpPr>
            <p:spPr>
              <a:xfrm>
                <a:off x="4862621" y="3135668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5" name="42 Elipse">
                <a:extLst>
                  <a:ext uri="{FF2B5EF4-FFF2-40B4-BE49-F238E27FC236}">
                    <a16:creationId xmlns:a16="http://schemas.microsoft.com/office/drawing/2014/main" id="{E609128D-02CC-41F5-A01D-CAA82BC4E9EC}"/>
                  </a:ext>
                </a:extLst>
              </p:cNvPr>
              <p:cNvSpPr/>
              <p:nvPr/>
            </p:nvSpPr>
            <p:spPr>
              <a:xfrm>
                <a:off x="5291104" y="293053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6" name="43 Elipse">
                <a:extLst>
                  <a:ext uri="{FF2B5EF4-FFF2-40B4-BE49-F238E27FC236}">
                    <a16:creationId xmlns:a16="http://schemas.microsoft.com/office/drawing/2014/main" id="{E63F7940-7430-4E83-9B49-975CDB32ED81}"/>
                  </a:ext>
                </a:extLst>
              </p:cNvPr>
              <p:cNvSpPr/>
              <p:nvPr/>
            </p:nvSpPr>
            <p:spPr>
              <a:xfrm>
                <a:off x="5362542" y="3502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7" name="46 Elipse">
                <a:extLst>
                  <a:ext uri="{FF2B5EF4-FFF2-40B4-BE49-F238E27FC236}">
                    <a16:creationId xmlns:a16="http://schemas.microsoft.com/office/drawing/2014/main" id="{487A092B-6758-478D-91F7-4595960490CE}"/>
                  </a:ext>
                </a:extLst>
              </p:cNvPr>
              <p:cNvSpPr/>
              <p:nvPr/>
            </p:nvSpPr>
            <p:spPr>
              <a:xfrm>
                <a:off x="4719600" y="207328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8" name="47 Elipse">
                <a:extLst>
                  <a:ext uri="{FF2B5EF4-FFF2-40B4-BE49-F238E27FC236}">
                    <a16:creationId xmlns:a16="http://schemas.microsoft.com/office/drawing/2014/main" id="{BAFCA047-C363-44D0-9EDD-F52C1FD49D81}"/>
                  </a:ext>
                </a:extLst>
              </p:cNvPr>
              <p:cNvSpPr/>
              <p:nvPr/>
            </p:nvSpPr>
            <p:spPr>
              <a:xfrm>
                <a:off x="4219534" y="185896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49" name="22 Elipse">
                <a:extLst>
                  <a:ext uri="{FF2B5EF4-FFF2-40B4-BE49-F238E27FC236}">
                    <a16:creationId xmlns:a16="http://schemas.microsoft.com/office/drawing/2014/main" id="{D561BBE8-B51E-4556-B9BE-0AB942C96CA7}"/>
                  </a:ext>
                </a:extLst>
              </p:cNvPr>
              <p:cNvSpPr/>
              <p:nvPr/>
            </p:nvSpPr>
            <p:spPr>
              <a:xfrm>
                <a:off x="2977091" y="158273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50" name="22 Elipse">
                <a:extLst>
                  <a:ext uri="{FF2B5EF4-FFF2-40B4-BE49-F238E27FC236}">
                    <a16:creationId xmlns:a16="http://schemas.microsoft.com/office/drawing/2014/main" id="{32B6608C-0F4C-401F-A47A-ADD8BBFA72E5}"/>
                  </a:ext>
                </a:extLst>
              </p:cNvPr>
              <p:cNvSpPr/>
              <p:nvPr/>
            </p:nvSpPr>
            <p:spPr>
              <a:xfrm>
                <a:off x="2512744" y="182447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51" name="22 Elipse">
                <a:extLst>
                  <a:ext uri="{FF2B5EF4-FFF2-40B4-BE49-F238E27FC236}">
                    <a16:creationId xmlns:a16="http://schemas.microsoft.com/office/drawing/2014/main" id="{A5DA3DBC-139D-46DE-9A10-5F8B5C639A5C}"/>
                  </a:ext>
                </a:extLst>
              </p:cNvPr>
              <p:cNvSpPr/>
              <p:nvPr/>
            </p:nvSpPr>
            <p:spPr>
              <a:xfrm>
                <a:off x="3040807" y="237012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52" name="22 Elipse">
                <a:extLst>
                  <a:ext uri="{FF2B5EF4-FFF2-40B4-BE49-F238E27FC236}">
                    <a16:creationId xmlns:a16="http://schemas.microsoft.com/office/drawing/2014/main" id="{89AFD1E5-F1BD-4D08-89A2-2D67B5522AEB}"/>
                  </a:ext>
                </a:extLst>
              </p:cNvPr>
              <p:cNvSpPr/>
              <p:nvPr/>
            </p:nvSpPr>
            <p:spPr>
              <a:xfrm>
                <a:off x="5461948" y="214471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53" name="44 Elipse">
                <a:extLst>
                  <a:ext uri="{FF2B5EF4-FFF2-40B4-BE49-F238E27FC236}">
                    <a16:creationId xmlns:a16="http://schemas.microsoft.com/office/drawing/2014/main" id="{50585D0C-6C5F-41F9-BA68-74D92C96A966}"/>
                  </a:ext>
                </a:extLst>
              </p:cNvPr>
              <p:cNvSpPr/>
              <p:nvPr/>
            </p:nvSpPr>
            <p:spPr>
              <a:xfrm>
                <a:off x="5912871" y="268849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54" name="44 Elipse">
                <a:extLst>
                  <a:ext uri="{FF2B5EF4-FFF2-40B4-BE49-F238E27FC236}">
                    <a16:creationId xmlns:a16="http://schemas.microsoft.com/office/drawing/2014/main" id="{768A944A-0E18-45FF-ADE3-ED187143C5AA}"/>
                  </a:ext>
                </a:extLst>
              </p:cNvPr>
              <p:cNvSpPr/>
              <p:nvPr/>
            </p:nvSpPr>
            <p:spPr>
              <a:xfrm>
                <a:off x="5176196" y="53316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AB1F4C-D9B5-47EF-B561-F839C0CA3D3E}"/>
                </a:ext>
              </a:extLst>
            </p:cNvPr>
            <p:cNvSpPr/>
            <p:nvPr/>
          </p:nvSpPr>
          <p:spPr>
            <a:xfrm>
              <a:off x="2362956" y="2805486"/>
              <a:ext cx="771115" cy="6078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9FA671-D29F-466B-9350-909BA74EC82B}"/>
                </a:ext>
              </a:extLst>
            </p:cNvPr>
            <p:cNvGrpSpPr/>
            <p:nvPr/>
          </p:nvGrpSpPr>
          <p:grpSpPr>
            <a:xfrm>
              <a:off x="4724629" y="2728079"/>
              <a:ext cx="6298185" cy="2088858"/>
              <a:chOff x="4085253" y="2960874"/>
              <a:chExt cx="6298185" cy="2088858"/>
            </a:xfrm>
          </p:grpSpPr>
          <p:sp>
            <p:nvSpPr>
              <p:cNvPr id="21" name="35 Elipse">
                <a:extLst>
                  <a:ext uri="{FF2B5EF4-FFF2-40B4-BE49-F238E27FC236}">
                    <a16:creationId xmlns:a16="http://schemas.microsoft.com/office/drawing/2014/main" id="{ACDC0436-8F42-4E18-94B8-348F8F4C7EF2}"/>
                  </a:ext>
                </a:extLst>
              </p:cNvPr>
              <p:cNvSpPr/>
              <p:nvPr/>
            </p:nvSpPr>
            <p:spPr>
              <a:xfrm>
                <a:off x="4085253" y="3174771"/>
                <a:ext cx="1872625" cy="187496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22" name="35 Elipse">
                <a:extLst>
                  <a:ext uri="{FF2B5EF4-FFF2-40B4-BE49-F238E27FC236}">
                    <a16:creationId xmlns:a16="http://schemas.microsoft.com/office/drawing/2014/main" id="{82DD41D2-C52A-4069-9AB2-C03D21268F3F}"/>
                  </a:ext>
                </a:extLst>
              </p:cNvPr>
              <p:cNvSpPr/>
              <p:nvPr/>
            </p:nvSpPr>
            <p:spPr>
              <a:xfrm>
                <a:off x="8900024" y="3403790"/>
                <a:ext cx="1483414" cy="14852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0F33A23-EC77-4C3B-8B22-CC0F2975EE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7488" y="4101243"/>
                <a:ext cx="3822661" cy="1668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49">
                    <a:extLst>
                      <a:ext uri="{FF2B5EF4-FFF2-40B4-BE49-F238E27FC236}">
                        <a16:creationId xmlns:a16="http://schemas.microsoft.com/office/drawing/2014/main" id="{C965F46B-B4B1-4C04-8A30-2F7FA89B37F7}"/>
                      </a:ext>
                    </a:extLst>
                  </p:cNvPr>
                  <p:cNvSpPr txBox="1"/>
                  <p:nvPr/>
                </p:nvSpPr>
                <p:spPr>
                  <a:xfrm>
                    <a:off x="6872382" y="2960874"/>
                    <a:ext cx="1114483" cy="13542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US" sz="6600" dirty="0"/>
                  </a:p>
                </p:txBody>
              </p:sp>
            </mc:Choice>
            <mc:Fallback>
              <p:sp>
                <p:nvSpPr>
                  <p:cNvPr id="24" name="TextBox 49">
                    <a:extLst>
                      <a:ext uri="{FF2B5EF4-FFF2-40B4-BE49-F238E27FC236}">
                        <a16:creationId xmlns:a16="http://schemas.microsoft.com/office/drawing/2014/main" id="{C965F46B-B4B1-4C04-8A30-2F7FA89B37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2382" y="2960874"/>
                    <a:ext cx="1114483" cy="13542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85C49-0291-42C7-A979-BDA5612D0CEC}"/>
                </a:ext>
              </a:extLst>
            </p:cNvPr>
            <p:cNvCxnSpPr/>
            <p:nvPr/>
          </p:nvCxnSpPr>
          <p:spPr>
            <a:xfrm flipV="1">
              <a:off x="3134071" y="2666146"/>
              <a:ext cx="1303612" cy="124105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6D30C1-5465-440A-A376-ED9FCEE87BE3}"/>
                </a:ext>
              </a:extLst>
            </p:cNvPr>
            <p:cNvCxnSpPr>
              <a:cxnSpLocks/>
            </p:cNvCxnSpPr>
            <p:nvPr/>
          </p:nvCxnSpPr>
          <p:spPr>
            <a:xfrm>
              <a:off x="3131428" y="3413307"/>
              <a:ext cx="1306254" cy="1593093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45B368-0B6C-5C43-0CB3-8D2FDF110954}"/>
              </a:ext>
            </a:extLst>
          </p:cNvPr>
          <p:cNvCxnSpPr>
            <a:cxnSpLocks/>
          </p:cNvCxnSpPr>
          <p:nvPr/>
        </p:nvCxnSpPr>
        <p:spPr>
          <a:xfrm>
            <a:off x="644738" y="4958861"/>
            <a:ext cx="1710615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17252E8-E042-2414-0D57-4E45DC7BFE80}"/>
              </a:ext>
            </a:extLst>
          </p:cNvPr>
          <p:cNvGrpSpPr/>
          <p:nvPr/>
        </p:nvGrpSpPr>
        <p:grpSpPr>
          <a:xfrm>
            <a:off x="2350950" y="5368085"/>
            <a:ext cx="9092985" cy="3849360"/>
            <a:chOff x="621621" y="1073933"/>
            <a:chExt cx="11181391" cy="473344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6B5EEF3-24A6-414C-AD4C-C22CB94A0E08}"/>
                </a:ext>
              </a:extLst>
            </p:cNvPr>
            <p:cNvSpPr/>
            <p:nvPr/>
          </p:nvSpPr>
          <p:spPr>
            <a:xfrm>
              <a:off x="2210350" y="2799874"/>
              <a:ext cx="771115" cy="6078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772DFD5-AAC6-4994-A866-5BFA9F9F6231}"/>
                </a:ext>
              </a:extLst>
            </p:cNvPr>
            <p:cNvGrpSpPr/>
            <p:nvPr/>
          </p:nvGrpSpPr>
          <p:grpSpPr>
            <a:xfrm>
              <a:off x="628399" y="1724141"/>
              <a:ext cx="3115778" cy="3398494"/>
              <a:chOff x="2446133" y="1529534"/>
              <a:chExt cx="3752490" cy="4087889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F3B33E2-575B-492C-8A5D-7036AFCDB597}"/>
                  </a:ext>
                </a:extLst>
              </p:cNvPr>
              <p:cNvSpPr/>
              <p:nvPr/>
            </p:nvSpPr>
            <p:spPr>
              <a:xfrm>
                <a:off x="2446133" y="1529534"/>
                <a:ext cx="3752489" cy="4087889"/>
              </a:xfrm>
              <a:prstGeom prst="roundRect">
                <a:avLst/>
              </a:prstGeom>
              <a:solidFill>
                <a:srgbClr val="DEEBF7"/>
              </a:solidFill>
              <a:ln w="38100">
                <a:solidFill>
                  <a:srgbClr val="2836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/>
              </a:p>
            </p:txBody>
          </p:sp>
          <p:sp>
            <p:nvSpPr>
              <p:cNvPr id="101" name="12 Elipse">
                <a:extLst>
                  <a:ext uri="{FF2B5EF4-FFF2-40B4-BE49-F238E27FC236}">
                    <a16:creationId xmlns:a16="http://schemas.microsoft.com/office/drawing/2014/main" id="{0C578370-E68E-4677-8394-0ED3CDCADF93}"/>
                  </a:ext>
                </a:extLst>
              </p:cNvPr>
              <p:cNvSpPr/>
              <p:nvPr/>
            </p:nvSpPr>
            <p:spPr>
              <a:xfrm>
                <a:off x="3414171" y="280515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2" name="13 Elipse">
                <a:extLst>
                  <a:ext uri="{FF2B5EF4-FFF2-40B4-BE49-F238E27FC236}">
                    <a16:creationId xmlns:a16="http://schemas.microsoft.com/office/drawing/2014/main" id="{A7D35338-5A83-4CA1-8309-4B0E33403E4B}"/>
                  </a:ext>
                </a:extLst>
              </p:cNvPr>
              <p:cNvSpPr/>
              <p:nvPr/>
            </p:nvSpPr>
            <p:spPr>
              <a:xfrm>
                <a:off x="3290840" y="335916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3" name="14 Elipse">
                <a:extLst>
                  <a:ext uri="{FF2B5EF4-FFF2-40B4-BE49-F238E27FC236}">
                    <a16:creationId xmlns:a16="http://schemas.microsoft.com/office/drawing/2014/main" id="{9C5273C7-608B-40AD-9F18-362A0C016CD0}"/>
                  </a:ext>
                </a:extLst>
              </p:cNvPr>
              <p:cNvSpPr/>
              <p:nvPr/>
            </p:nvSpPr>
            <p:spPr>
              <a:xfrm>
                <a:off x="2862212" y="328772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4" name="15 Elipse">
                <a:extLst>
                  <a:ext uri="{FF2B5EF4-FFF2-40B4-BE49-F238E27FC236}">
                    <a16:creationId xmlns:a16="http://schemas.microsoft.com/office/drawing/2014/main" id="{A11D127D-AD83-429A-8DF4-2E061117FA2A}"/>
                  </a:ext>
                </a:extLst>
              </p:cNvPr>
              <p:cNvSpPr/>
              <p:nvPr/>
            </p:nvSpPr>
            <p:spPr>
              <a:xfrm>
                <a:off x="3648030" y="364491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5" name="16 Elipse">
                <a:extLst>
                  <a:ext uri="{FF2B5EF4-FFF2-40B4-BE49-F238E27FC236}">
                    <a16:creationId xmlns:a16="http://schemas.microsoft.com/office/drawing/2014/main" id="{457D7C15-6CED-4A82-ABE3-A8857DDFD9CE}"/>
                  </a:ext>
                </a:extLst>
              </p:cNvPr>
              <p:cNvSpPr/>
              <p:nvPr/>
            </p:nvSpPr>
            <p:spPr>
              <a:xfrm>
                <a:off x="4219534" y="378779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6" name="17 Elipse">
                <a:extLst>
                  <a:ext uri="{FF2B5EF4-FFF2-40B4-BE49-F238E27FC236}">
                    <a16:creationId xmlns:a16="http://schemas.microsoft.com/office/drawing/2014/main" id="{50BDDFEF-900D-4244-B1A8-323BC32574CF}"/>
                  </a:ext>
                </a:extLst>
              </p:cNvPr>
              <p:cNvSpPr/>
              <p:nvPr/>
            </p:nvSpPr>
            <p:spPr>
              <a:xfrm>
                <a:off x="4433848" y="307341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7" name="18 Elipse">
                <a:extLst>
                  <a:ext uri="{FF2B5EF4-FFF2-40B4-BE49-F238E27FC236}">
                    <a16:creationId xmlns:a16="http://schemas.microsoft.com/office/drawing/2014/main" id="{D298D7CF-9503-47E7-B70A-E700468AED69}"/>
                  </a:ext>
                </a:extLst>
              </p:cNvPr>
              <p:cNvSpPr/>
              <p:nvPr/>
            </p:nvSpPr>
            <p:spPr>
              <a:xfrm>
                <a:off x="3790906" y="24304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8" name="21 Elipse">
                <a:extLst>
                  <a:ext uri="{FF2B5EF4-FFF2-40B4-BE49-F238E27FC236}">
                    <a16:creationId xmlns:a16="http://schemas.microsoft.com/office/drawing/2014/main" id="{DFCE4CA4-85C8-475B-BAD6-EAB55266FEEE}"/>
                  </a:ext>
                </a:extLst>
              </p:cNvPr>
              <p:cNvSpPr/>
              <p:nvPr/>
            </p:nvSpPr>
            <p:spPr>
              <a:xfrm>
                <a:off x="3506225" y="4091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09" name="25 Elipse">
                <a:extLst>
                  <a:ext uri="{FF2B5EF4-FFF2-40B4-BE49-F238E27FC236}">
                    <a16:creationId xmlns:a16="http://schemas.microsoft.com/office/drawing/2014/main" id="{5B0F08B7-2E17-475B-8202-399B338856E4}"/>
                  </a:ext>
                </a:extLst>
              </p:cNvPr>
              <p:cNvSpPr/>
              <p:nvPr/>
            </p:nvSpPr>
            <p:spPr>
              <a:xfrm>
                <a:off x="2576460" y="357347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0" name="26 Elipse">
                <a:extLst>
                  <a:ext uri="{FF2B5EF4-FFF2-40B4-BE49-F238E27FC236}">
                    <a16:creationId xmlns:a16="http://schemas.microsoft.com/office/drawing/2014/main" id="{D70342E1-F34D-4F83-84E2-AA7186680DD4}"/>
                  </a:ext>
                </a:extLst>
              </p:cNvPr>
              <p:cNvSpPr/>
              <p:nvPr/>
            </p:nvSpPr>
            <p:spPr>
              <a:xfrm>
                <a:off x="2548239" y="415202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1" name="27 Elipse">
                <a:extLst>
                  <a:ext uri="{FF2B5EF4-FFF2-40B4-BE49-F238E27FC236}">
                    <a16:creationId xmlns:a16="http://schemas.microsoft.com/office/drawing/2014/main" id="{C01EF9A6-7FBD-44B5-80DD-BF332D76D720}"/>
                  </a:ext>
                </a:extLst>
              </p:cNvPr>
              <p:cNvSpPr/>
              <p:nvPr/>
            </p:nvSpPr>
            <p:spPr>
              <a:xfrm>
                <a:off x="5621053" y="4148966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2" name="28 Elipse">
                <a:extLst>
                  <a:ext uri="{FF2B5EF4-FFF2-40B4-BE49-F238E27FC236}">
                    <a16:creationId xmlns:a16="http://schemas.microsoft.com/office/drawing/2014/main" id="{4D4E7601-EB03-4CD9-8607-A5F5C7541A69}"/>
                  </a:ext>
                </a:extLst>
              </p:cNvPr>
              <p:cNvSpPr/>
              <p:nvPr/>
            </p:nvSpPr>
            <p:spPr>
              <a:xfrm>
                <a:off x="2562652" y="27831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3" name="31 Elipse">
                <a:extLst>
                  <a:ext uri="{FF2B5EF4-FFF2-40B4-BE49-F238E27FC236}">
                    <a16:creationId xmlns:a16="http://schemas.microsoft.com/office/drawing/2014/main" id="{89C73469-F7F6-429B-B5FA-C0AA368D2FFD}"/>
                  </a:ext>
                </a:extLst>
              </p:cNvPr>
              <p:cNvSpPr/>
              <p:nvPr/>
            </p:nvSpPr>
            <p:spPr>
              <a:xfrm>
                <a:off x="3505154" y="450217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4" name="34 Elipse">
                <a:extLst>
                  <a:ext uri="{FF2B5EF4-FFF2-40B4-BE49-F238E27FC236}">
                    <a16:creationId xmlns:a16="http://schemas.microsoft.com/office/drawing/2014/main" id="{D7A15C6F-52BD-4273-8CD2-1AC6A16375D7}"/>
                  </a:ext>
                </a:extLst>
              </p:cNvPr>
              <p:cNvSpPr/>
              <p:nvPr/>
            </p:nvSpPr>
            <p:spPr>
              <a:xfrm>
                <a:off x="3147964" y="493080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5" name="35 Elipse">
                <a:extLst>
                  <a:ext uri="{FF2B5EF4-FFF2-40B4-BE49-F238E27FC236}">
                    <a16:creationId xmlns:a16="http://schemas.microsoft.com/office/drawing/2014/main" id="{FD07A24F-66CD-4E75-94B9-AD714D73FDDD}"/>
                  </a:ext>
                </a:extLst>
              </p:cNvPr>
              <p:cNvSpPr/>
              <p:nvPr/>
            </p:nvSpPr>
            <p:spPr>
              <a:xfrm>
                <a:off x="5033319" y="4839192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6" name="36 Elipse">
                <a:extLst>
                  <a:ext uri="{FF2B5EF4-FFF2-40B4-BE49-F238E27FC236}">
                    <a16:creationId xmlns:a16="http://schemas.microsoft.com/office/drawing/2014/main" id="{C4A2F8C8-1027-44F7-992C-F54099DBB96B}"/>
                  </a:ext>
                </a:extLst>
              </p:cNvPr>
              <p:cNvSpPr/>
              <p:nvPr/>
            </p:nvSpPr>
            <p:spPr>
              <a:xfrm>
                <a:off x="3648030" y="5216553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7" name="37 Elipse">
                <a:extLst>
                  <a:ext uri="{FF2B5EF4-FFF2-40B4-BE49-F238E27FC236}">
                    <a16:creationId xmlns:a16="http://schemas.microsoft.com/office/drawing/2014/main" id="{C7CB00FA-3F10-4EA8-ABAC-5F10C41ECA45}"/>
                  </a:ext>
                </a:extLst>
              </p:cNvPr>
              <p:cNvSpPr/>
              <p:nvPr/>
            </p:nvSpPr>
            <p:spPr>
              <a:xfrm>
                <a:off x="4505286" y="443073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8" name="39 Elipse">
                <a:extLst>
                  <a:ext uri="{FF2B5EF4-FFF2-40B4-BE49-F238E27FC236}">
                    <a16:creationId xmlns:a16="http://schemas.microsoft.com/office/drawing/2014/main" id="{638AC16E-7C62-4103-9AD5-BA852CC1A22F}"/>
                  </a:ext>
                </a:extLst>
              </p:cNvPr>
              <p:cNvSpPr/>
              <p:nvPr/>
            </p:nvSpPr>
            <p:spPr>
              <a:xfrm>
                <a:off x="4648162" y="407354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19" name="41 Elipse">
                <a:extLst>
                  <a:ext uri="{FF2B5EF4-FFF2-40B4-BE49-F238E27FC236}">
                    <a16:creationId xmlns:a16="http://schemas.microsoft.com/office/drawing/2014/main" id="{7BDEA534-BAA8-48D0-9C17-9ADF03644D01}"/>
                  </a:ext>
                </a:extLst>
              </p:cNvPr>
              <p:cNvSpPr/>
              <p:nvPr/>
            </p:nvSpPr>
            <p:spPr>
              <a:xfrm>
                <a:off x="4862621" y="3135668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0" name="42 Elipse">
                <a:extLst>
                  <a:ext uri="{FF2B5EF4-FFF2-40B4-BE49-F238E27FC236}">
                    <a16:creationId xmlns:a16="http://schemas.microsoft.com/office/drawing/2014/main" id="{2ADD2B67-1009-4B9A-8AAA-382C890A437D}"/>
                  </a:ext>
                </a:extLst>
              </p:cNvPr>
              <p:cNvSpPr/>
              <p:nvPr/>
            </p:nvSpPr>
            <p:spPr>
              <a:xfrm>
                <a:off x="5291104" y="293053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1" name="43 Elipse">
                <a:extLst>
                  <a:ext uri="{FF2B5EF4-FFF2-40B4-BE49-F238E27FC236}">
                    <a16:creationId xmlns:a16="http://schemas.microsoft.com/office/drawing/2014/main" id="{6169B117-CE56-4C81-B304-B6C406C43B89}"/>
                  </a:ext>
                </a:extLst>
              </p:cNvPr>
              <p:cNvSpPr/>
              <p:nvPr/>
            </p:nvSpPr>
            <p:spPr>
              <a:xfrm>
                <a:off x="5362542" y="350204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2" name="46 Elipse">
                <a:extLst>
                  <a:ext uri="{FF2B5EF4-FFF2-40B4-BE49-F238E27FC236}">
                    <a16:creationId xmlns:a16="http://schemas.microsoft.com/office/drawing/2014/main" id="{953BFA41-1234-40B8-B1FC-4AFB23EE98D4}"/>
                  </a:ext>
                </a:extLst>
              </p:cNvPr>
              <p:cNvSpPr/>
              <p:nvPr/>
            </p:nvSpPr>
            <p:spPr>
              <a:xfrm>
                <a:off x="4719600" y="207328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3" name="47 Elipse">
                <a:extLst>
                  <a:ext uri="{FF2B5EF4-FFF2-40B4-BE49-F238E27FC236}">
                    <a16:creationId xmlns:a16="http://schemas.microsoft.com/office/drawing/2014/main" id="{3596B705-57AD-4D30-99E6-EB735910B4F1}"/>
                  </a:ext>
                </a:extLst>
              </p:cNvPr>
              <p:cNvSpPr/>
              <p:nvPr/>
            </p:nvSpPr>
            <p:spPr>
              <a:xfrm>
                <a:off x="4219534" y="1858967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4" name="22 Elipse">
                <a:extLst>
                  <a:ext uri="{FF2B5EF4-FFF2-40B4-BE49-F238E27FC236}">
                    <a16:creationId xmlns:a16="http://schemas.microsoft.com/office/drawing/2014/main" id="{196A5046-D916-47BF-B1C4-8321BB15043F}"/>
                  </a:ext>
                </a:extLst>
              </p:cNvPr>
              <p:cNvSpPr/>
              <p:nvPr/>
            </p:nvSpPr>
            <p:spPr>
              <a:xfrm>
                <a:off x="2977091" y="158273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5" name="22 Elipse">
                <a:extLst>
                  <a:ext uri="{FF2B5EF4-FFF2-40B4-BE49-F238E27FC236}">
                    <a16:creationId xmlns:a16="http://schemas.microsoft.com/office/drawing/2014/main" id="{C12D360D-C6AD-4896-9C4F-115838F5D456}"/>
                  </a:ext>
                </a:extLst>
              </p:cNvPr>
              <p:cNvSpPr/>
              <p:nvPr/>
            </p:nvSpPr>
            <p:spPr>
              <a:xfrm>
                <a:off x="2512744" y="182447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6" name="22 Elipse">
                <a:extLst>
                  <a:ext uri="{FF2B5EF4-FFF2-40B4-BE49-F238E27FC236}">
                    <a16:creationId xmlns:a16="http://schemas.microsoft.com/office/drawing/2014/main" id="{C4EB9F9D-6EEC-451E-B09A-BF23806CA7C0}"/>
                  </a:ext>
                </a:extLst>
              </p:cNvPr>
              <p:cNvSpPr/>
              <p:nvPr/>
            </p:nvSpPr>
            <p:spPr>
              <a:xfrm>
                <a:off x="3040807" y="237012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7" name="22 Elipse">
                <a:extLst>
                  <a:ext uri="{FF2B5EF4-FFF2-40B4-BE49-F238E27FC236}">
                    <a16:creationId xmlns:a16="http://schemas.microsoft.com/office/drawing/2014/main" id="{7658176E-351D-40AC-99E9-A9F738B1A405}"/>
                  </a:ext>
                </a:extLst>
              </p:cNvPr>
              <p:cNvSpPr/>
              <p:nvPr/>
            </p:nvSpPr>
            <p:spPr>
              <a:xfrm>
                <a:off x="5461948" y="2144719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8" name="44 Elipse">
                <a:extLst>
                  <a:ext uri="{FF2B5EF4-FFF2-40B4-BE49-F238E27FC236}">
                    <a16:creationId xmlns:a16="http://schemas.microsoft.com/office/drawing/2014/main" id="{3DDB08F3-3981-47CC-AB55-2AA1E7F4E7BC}"/>
                  </a:ext>
                </a:extLst>
              </p:cNvPr>
              <p:cNvSpPr/>
              <p:nvPr/>
            </p:nvSpPr>
            <p:spPr>
              <a:xfrm>
                <a:off x="5912871" y="2688495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129" name="44 Elipse">
                <a:extLst>
                  <a:ext uri="{FF2B5EF4-FFF2-40B4-BE49-F238E27FC236}">
                    <a16:creationId xmlns:a16="http://schemas.microsoft.com/office/drawing/2014/main" id="{3A76B50D-F6DE-4CB5-BE7B-FDF77EAF1248}"/>
                  </a:ext>
                </a:extLst>
              </p:cNvPr>
              <p:cNvSpPr/>
              <p:nvPr/>
            </p:nvSpPr>
            <p:spPr>
              <a:xfrm>
                <a:off x="5176196" y="5331671"/>
                <a:ext cx="285752" cy="2857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4734B05-8B58-47D2-9E86-C4C12D744648}"/>
                </a:ext>
              </a:extLst>
            </p:cNvPr>
            <p:cNvSpPr/>
            <p:nvPr/>
          </p:nvSpPr>
          <p:spPr>
            <a:xfrm>
              <a:off x="2186679" y="3705474"/>
              <a:ext cx="1143000" cy="1143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EC4665C-A9A0-4EE3-9D77-014F47B69F30}"/>
                </a:ext>
              </a:extLst>
            </p:cNvPr>
            <p:cNvSpPr/>
            <p:nvPr/>
          </p:nvSpPr>
          <p:spPr>
            <a:xfrm>
              <a:off x="621621" y="1716179"/>
              <a:ext cx="1143000" cy="1143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AB93EF9-CFC1-41FB-B4F4-695953D001EC}"/>
                </a:ext>
              </a:extLst>
            </p:cNvPr>
            <p:cNvSpPr/>
            <p:nvPr/>
          </p:nvSpPr>
          <p:spPr>
            <a:xfrm>
              <a:off x="1244652" y="2993074"/>
              <a:ext cx="1143000" cy="1143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C226B7-9E1B-45CA-9D55-00FB680AEEFC}"/>
                </a:ext>
              </a:extLst>
            </p:cNvPr>
            <p:cNvSpPr/>
            <p:nvPr/>
          </p:nvSpPr>
          <p:spPr>
            <a:xfrm>
              <a:off x="4621131" y="2170348"/>
              <a:ext cx="6949248" cy="2850742"/>
            </a:xfrm>
            <a:prstGeom prst="rect">
              <a:avLst/>
            </a:prstGeom>
            <a:solidFill>
              <a:srgbClr val="DEEBF7"/>
            </a:solidFill>
            <a:ln w="381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53">
                  <a:extLst>
                    <a:ext uri="{FF2B5EF4-FFF2-40B4-BE49-F238E27FC236}">
                      <a16:creationId xmlns:a16="http://schemas.microsoft.com/office/drawing/2014/main" id="{1B685754-129D-4CF8-8002-CCE76BB39803}"/>
                    </a:ext>
                  </a:extLst>
                </p:cNvPr>
                <p:cNvSpPr txBox="1"/>
                <p:nvPr/>
              </p:nvSpPr>
              <p:spPr>
                <a:xfrm>
                  <a:off x="8132709" y="2724559"/>
                  <a:ext cx="1222124" cy="1362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7200" dirty="0"/>
                </a:p>
              </p:txBody>
            </p:sp>
          </mc:Choice>
          <mc:Fallback>
            <p:sp>
              <p:nvSpPr>
                <p:cNvPr id="63" name="TextBox 53">
                  <a:extLst>
                    <a:ext uri="{FF2B5EF4-FFF2-40B4-BE49-F238E27FC236}">
                      <a16:creationId xmlns:a16="http://schemas.microsoft.com/office/drawing/2014/main" id="{1B685754-129D-4CF8-8002-CCE76BB39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2709" y="2724559"/>
                  <a:ext cx="1222124" cy="13624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CF78920-9984-4268-AAE2-85678CD7CA44}"/>
                </a:ext>
              </a:extLst>
            </p:cNvPr>
            <p:cNvGrpSpPr/>
            <p:nvPr/>
          </p:nvGrpSpPr>
          <p:grpSpPr>
            <a:xfrm>
              <a:off x="4815971" y="2259253"/>
              <a:ext cx="2619978" cy="2619978"/>
              <a:chOff x="4598969" y="3278532"/>
              <a:chExt cx="1143000" cy="11430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62844F-243C-4D86-AC37-DE818FD25A50}"/>
                  </a:ext>
                </a:extLst>
              </p:cNvPr>
              <p:cNvSpPr/>
              <p:nvPr/>
            </p:nvSpPr>
            <p:spPr>
              <a:xfrm>
                <a:off x="4598969" y="3278532"/>
                <a:ext cx="1143000" cy="1143000"/>
              </a:xfrm>
              <a:prstGeom prst="ellipse">
                <a:avLst/>
              </a:prstGeom>
              <a:solidFill>
                <a:srgbClr val="DEEBF7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/>
              </a:p>
            </p:txBody>
          </p:sp>
          <p:sp>
            <p:nvSpPr>
              <p:cNvPr id="94" name="39 Elipse">
                <a:extLst>
                  <a:ext uri="{FF2B5EF4-FFF2-40B4-BE49-F238E27FC236}">
                    <a16:creationId xmlns:a16="http://schemas.microsoft.com/office/drawing/2014/main" id="{C3229E9F-D3F4-428F-A689-3D78D1A6721E}"/>
                  </a:ext>
                </a:extLst>
              </p:cNvPr>
              <p:cNvSpPr/>
              <p:nvPr/>
            </p:nvSpPr>
            <p:spPr>
              <a:xfrm>
                <a:off x="4788716" y="3398846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5" name="39 Elipse">
                <a:extLst>
                  <a:ext uri="{FF2B5EF4-FFF2-40B4-BE49-F238E27FC236}">
                    <a16:creationId xmlns:a16="http://schemas.microsoft.com/office/drawing/2014/main" id="{691968D1-9F1F-41B4-9D33-78B2E4841F20}"/>
                  </a:ext>
                </a:extLst>
              </p:cNvPr>
              <p:cNvSpPr/>
              <p:nvPr/>
            </p:nvSpPr>
            <p:spPr>
              <a:xfrm>
                <a:off x="4698918" y="3819302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6" name="39 Elipse">
                <a:extLst>
                  <a:ext uri="{FF2B5EF4-FFF2-40B4-BE49-F238E27FC236}">
                    <a16:creationId xmlns:a16="http://schemas.microsoft.com/office/drawing/2014/main" id="{C5D032BB-808D-4C73-A574-75A85D1CB3A1}"/>
                  </a:ext>
                </a:extLst>
              </p:cNvPr>
              <p:cNvSpPr/>
              <p:nvPr/>
            </p:nvSpPr>
            <p:spPr>
              <a:xfrm>
                <a:off x="5036133" y="3834492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7" name="39 Elipse">
                <a:extLst>
                  <a:ext uri="{FF2B5EF4-FFF2-40B4-BE49-F238E27FC236}">
                    <a16:creationId xmlns:a16="http://schemas.microsoft.com/office/drawing/2014/main" id="{AB2AE131-363A-4198-8CA2-7E8B0FC4B8C5}"/>
                  </a:ext>
                </a:extLst>
              </p:cNvPr>
              <p:cNvSpPr/>
              <p:nvPr/>
            </p:nvSpPr>
            <p:spPr>
              <a:xfrm>
                <a:off x="5189202" y="3502141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8" name="39 Elipse">
                <a:extLst>
                  <a:ext uri="{FF2B5EF4-FFF2-40B4-BE49-F238E27FC236}">
                    <a16:creationId xmlns:a16="http://schemas.microsoft.com/office/drawing/2014/main" id="{4F310703-C2A5-4537-838B-447D5B88F4AF}"/>
                  </a:ext>
                </a:extLst>
              </p:cNvPr>
              <p:cNvSpPr/>
              <p:nvPr/>
            </p:nvSpPr>
            <p:spPr>
              <a:xfrm>
                <a:off x="5051836" y="4166844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9" name="39 Elipse">
                <a:extLst>
                  <a:ext uri="{FF2B5EF4-FFF2-40B4-BE49-F238E27FC236}">
                    <a16:creationId xmlns:a16="http://schemas.microsoft.com/office/drawing/2014/main" id="{812E0D4C-3CEE-4907-B7CD-6B09A7B2DF9D}"/>
                  </a:ext>
                </a:extLst>
              </p:cNvPr>
              <p:cNvSpPr/>
              <p:nvPr/>
            </p:nvSpPr>
            <p:spPr>
              <a:xfrm>
                <a:off x="5443292" y="3866922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F5D2B22-0F12-48A9-B4A2-273F3A92A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110" y="2294970"/>
              <a:ext cx="3276239" cy="1471589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3DCA509-926F-44D6-8A73-DA7D04A716BF}"/>
                </a:ext>
              </a:extLst>
            </p:cNvPr>
            <p:cNvCxnSpPr>
              <a:cxnSpLocks/>
              <a:stCxn id="59" idx="4"/>
              <a:endCxn id="93" idx="4"/>
            </p:cNvCxnSpPr>
            <p:nvPr/>
          </p:nvCxnSpPr>
          <p:spPr>
            <a:xfrm>
              <a:off x="2758179" y="4848474"/>
              <a:ext cx="3367781" cy="30757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5">
              <a:extLst>
                <a:ext uri="{FF2B5EF4-FFF2-40B4-BE49-F238E27FC236}">
                  <a16:creationId xmlns:a16="http://schemas.microsoft.com/office/drawing/2014/main" id="{9BE08DE3-1CAE-4B4D-9D22-A07EA18678DB}"/>
                </a:ext>
              </a:extLst>
            </p:cNvPr>
            <p:cNvSpPr txBox="1"/>
            <p:nvPr/>
          </p:nvSpPr>
          <p:spPr>
            <a:xfrm>
              <a:off x="5225470" y="1073933"/>
              <a:ext cx="5803152" cy="567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Near-field scattering in cluster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3EDCC1A-D107-4FC1-BD53-59E4F2A5C3B6}"/>
                </a:ext>
              </a:extLst>
            </p:cNvPr>
            <p:cNvGrpSpPr/>
            <p:nvPr/>
          </p:nvGrpSpPr>
          <p:grpSpPr>
            <a:xfrm>
              <a:off x="9923244" y="2805969"/>
              <a:ext cx="1455304" cy="1455304"/>
              <a:chOff x="10021744" y="3142492"/>
              <a:chExt cx="1455304" cy="1455304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8985E99-5D09-42C2-AC43-0BE8DC757854}"/>
                  </a:ext>
                </a:extLst>
              </p:cNvPr>
              <p:cNvSpPr/>
              <p:nvPr/>
            </p:nvSpPr>
            <p:spPr>
              <a:xfrm>
                <a:off x="10021744" y="3142492"/>
                <a:ext cx="1455304" cy="1455304"/>
              </a:xfrm>
              <a:prstGeom prst="ellipse">
                <a:avLst/>
              </a:prstGeom>
              <a:solidFill>
                <a:srgbClr val="DEEBF7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/>
              </a:p>
            </p:txBody>
          </p:sp>
          <p:sp>
            <p:nvSpPr>
              <p:cNvPr id="88" name="35 Elipse">
                <a:extLst>
                  <a:ext uri="{FF2B5EF4-FFF2-40B4-BE49-F238E27FC236}">
                    <a16:creationId xmlns:a16="http://schemas.microsoft.com/office/drawing/2014/main" id="{221EF7A7-921B-4970-B98B-43C300B30451}"/>
                  </a:ext>
                </a:extLst>
              </p:cNvPr>
              <p:cNvSpPr/>
              <p:nvPr/>
            </p:nvSpPr>
            <p:spPr>
              <a:xfrm>
                <a:off x="11007254" y="4046698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89" name="37 Elipse">
                <a:extLst>
                  <a:ext uri="{FF2B5EF4-FFF2-40B4-BE49-F238E27FC236}">
                    <a16:creationId xmlns:a16="http://schemas.microsoft.com/office/drawing/2014/main" id="{3E81AF98-0C05-45DA-A8FC-229DD2C51030}"/>
                  </a:ext>
                </a:extLst>
              </p:cNvPr>
              <p:cNvSpPr/>
              <p:nvPr/>
            </p:nvSpPr>
            <p:spPr>
              <a:xfrm>
                <a:off x="10289287" y="3720924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0" name="39 Elipse">
                <a:extLst>
                  <a:ext uri="{FF2B5EF4-FFF2-40B4-BE49-F238E27FC236}">
                    <a16:creationId xmlns:a16="http://schemas.microsoft.com/office/drawing/2014/main" id="{44770E9D-DAF3-4222-B695-DEF18B16EFC9}"/>
                  </a:ext>
                </a:extLst>
              </p:cNvPr>
              <p:cNvSpPr/>
              <p:nvPr/>
            </p:nvSpPr>
            <p:spPr>
              <a:xfrm>
                <a:off x="10725346" y="3242857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1" name="39 Elipse">
                <a:extLst>
                  <a:ext uri="{FF2B5EF4-FFF2-40B4-BE49-F238E27FC236}">
                    <a16:creationId xmlns:a16="http://schemas.microsoft.com/office/drawing/2014/main" id="{F9D420A7-EDC8-41BD-8E18-24CEA77273FA}"/>
                  </a:ext>
                </a:extLst>
              </p:cNvPr>
              <p:cNvSpPr/>
              <p:nvPr/>
            </p:nvSpPr>
            <p:spPr>
              <a:xfrm>
                <a:off x="10395866" y="4174310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  <p:sp>
            <p:nvSpPr>
              <p:cNvPr id="92" name="39 Elipse">
                <a:extLst>
                  <a:ext uri="{FF2B5EF4-FFF2-40B4-BE49-F238E27FC236}">
                    <a16:creationId xmlns:a16="http://schemas.microsoft.com/office/drawing/2014/main" id="{435B2274-25D8-408B-A197-86CFBDAC955F}"/>
                  </a:ext>
                </a:extLst>
              </p:cNvPr>
              <p:cNvSpPr/>
              <p:nvPr/>
            </p:nvSpPr>
            <p:spPr>
              <a:xfrm>
                <a:off x="10749396" y="3651409"/>
                <a:ext cx="237266" cy="2375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000">
                    <a:schemeClr val="bg1"/>
                  </a:gs>
                  <a:gs pos="34000">
                    <a:srgbClr val="59B3CB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ES" sz="270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EA8D3DD-3519-4E73-BFDE-9DBA1A75C35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186" y="3512589"/>
              <a:ext cx="2940903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8A3ED8B-EF4A-4EF9-98BC-03E64C06F33D}"/>
                </a:ext>
              </a:extLst>
            </p:cNvPr>
            <p:cNvSpPr/>
            <p:nvPr/>
          </p:nvSpPr>
          <p:spPr>
            <a:xfrm>
              <a:off x="2552259" y="5381757"/>
              <a:ext cx="340554" cy="34055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71" name="TextBox 74">
              <a:extLst>
                <a:ext uri="{FF2B5EF4-FFF2-40B4-BE49-F238E27FC236}">
                  <a16:creationId xmlns:a16="http://schemas.microsoft.com/office/drawing/2014/main" id="{27265550-C1C2-4F62-976E-64AF9324660F}"/>
                </a:ext>
              </a:extLst>
            </p:cNvPr>
            <p:cNvSpPr txBox="1"/>
            <p:nvPr/>
          </p:nvSpPr>
          <p:spPr>
            <a:xfrm>
              <a:off x="2737375" y="5296455"/>
              <a:ext cx="1492633" cy="510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:cluster</a:t>
              </a:r>
            </a:p>
          </p:txBody>
        </p:sp>
        <p:sp>
          <p:nvSpPr>
            <p:cNvPr id="72" name="36 Elipse">
              <a:extLst>
                <a:ext uri="{FF2B5EF4-FFF2-40B4-BE49-F238E27FC236}">
                  <a16:creationId xmlns:a16="http://schemas.microsoft.com/office/drawing/2014/main" id="{53A5D6D6-208D-4BA1-9577-A1C5FAD82252}"/>
                </a:ext>
              </a:extLst>
            </p:cNvPr>
            <p:cNvSpPr/>
            <p:nvPr/>
          </p:nvSpPr>
          <p:spPr>
            <a:xfrm>
              <a:off x="793642" y="5426317"/>
              <a:ext cx="237266" cy="2375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">
                  <a:schemeClr val="bg1"/>
                </a:gs>
                <a:gs pos="34000">
                  <a:srgbClr val="59B3CB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2700"/>
            </a:p>
          </p:txBody>
        </p:sp>
        <p:sp>
          <p:nvSpPr>
            <p:cNvPr id="73" name="TextBox 76">
              <a:extLst>
                <a:ext uri="{FF2B5EF4-FFF2-40B4-BE49-F238E27FC236}">
                  <a16:creationId xmlns:a16="http://schemas.microsoft.com/office/drawing/2014/main" id="{5B0D1BEE-4AC1-452D-A9D3-AAC1D19CF121}"/>
                </a:ext>
              </a:extLst>
            </p:cNvPr>
            <p:cNvSpPr txBox="1"/>
            <p:nvPr/>
          </p:nvSpPr>
          <p:spPr>
            <a:xfrm>
              <a:off x="895194" y="5289020"/>
              <a:ext cx="1741865" cy="510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:scatterer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21514CC-34F4-451A-8111-E879611B0D71}"/>
                </a:ext>
              </a:extLst>
            </p:cNvPr>
            <p:cNvGrpSpPr/>
            <p:nvPr/>
          </p:nvGrpSpPr>
          <p:grpSpPr>
            <a:xfrm>
              <a:off x="5245603" y="2872910"/>
              <a:ext cx="1569463" cy="1602737"/>
              <a:chOff x="5344103" y="3209433"/>
              <a:chExt cx="1569463" cy="1602737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3FE3EEF-227A-4B6A-8C5C-67779931B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036" y="3209433"/>
                <a:ext cx="331192" cy="185769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0610D74E-CCFC-423B-B45A-25E9F720D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425" y="3484107"/>
                <a:ext cx="256178" cy="335195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A3DE11C9-2E0D-4FD4-8CDC-5D14A83BC4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338" y="4388556"/>
                <a:ext cx="323893" cy="308332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DD9D1E8E-2711-411A-8F40-E9E2CDB78C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27939" y="3651409"/>
                <a:ext cx="185627" cy="293071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F6DCD12-4E75-4123-B1DE-1A52EE0FB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5701" y="4142413"/>
                <a:ext cx="345051" cy="74336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8757DFC-B7A4-42E8-9DC2-61FD23899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9330" y="4489019"/>
                <a:ext cx="374236" cy="323151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696455B-6C90-4207-A601-8DB4A502A6E9}"/>
                  </a:ext>
                </a:extLst>
              </p:cNvPr>
              <p:cNvCxnSpPr>
                <a:cxnSpLocks/>
                <a:endCxn id="97" idx="4"/>
              </p:cNvCxnSpPr>
              <p:nvPr/>
            </p:nvCxnSpPr>
            <p:spPr>
              <a:xfrm flipV="1">
                <a:off x="6325786" y="3652869"/>
                <a:ext cx="213544" cy="208778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7BE2071-2DD6-4C59-BF24-C3A2DD76D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4103" y="3443194"/>
                <a:ext cx="185008" cy="326996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91099F9-8771-4BE7-8604-0A7BE5766D6F}"/>
                  </a:ext>
                </a:extLst>
              </p:cNvPr>
              <p:cNvCxnSpPr>
                <a:cxnSpLocks/>
                <a:stCxn id="95" idx="7"/>
                <a:endCxn id="96" idx="2"/>
              </p:cNvCxnSpPr>
              <p:nvPr/>
            </p:nvCxnSpPr>
            <p:spPr>
              <a:xfrm>
                <a:off x="5607788" y="3915072"/>
                <a:ext cx="308748" cy="227341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579AE043-C081-453E-BCA7-C9102E738886}"/>
                  </a:ext>
                </a:extLst>
              </p:cNvPr>
              <p:cNvCxnSpPr>
                <a:cxnSpLocks/>
                <a:stCxn id="98" idx="0"/>
                <a:endCxn id="96" idx="5"/>
              </p:cNvCxnSpPr>
              <p:nvPr/>
            </p:nvCxnSpPr>
            <p:spPr>
              <a:xfrm flipV="1">
                <a:off x="6224460" y="4334936"/>
                <a:ext cx="156290" cy="297024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118">
              <a:extLst>
                <a:ext uri="{FF2B5EF4-FFF2-40B4-BE49-F238E27FC236}">
                  <a16:creationId xmlns:a16="http://schemas.microsoft.com/office/drawing/2014/main" id="{BD4E273B-3A5E-41FF-A0FA-3AD78C658263}"/>
                </a:ext>
              </a:extLst>
            </p:cNvPr>
            <p:cNvSpPr txBox="1"/>
            <p:nvPr/>
          </p:nvSpPr>
          <p:spPr>
            <a:xfrm>
              <a:off x="7464546" y="4964651"/>
              <a:ext cx="2543795" cy="567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Hybrid mode</a:t>
              </a:r>
            </a:p>
          </p:txBody>
        </p:sp>
        <p:sp>
          <p:nvSpPr>
            <p:cNvPr id="76" name="TextBox 120">
              <a:extLst>
                <a:ext uri="{FF2B5EF4-FFF2-40B4-BE49-F238E27FC236}">
                  <a16:creationId xmlns:a16="http://schemas.microsoft.com/office/drawing/2014/main" id="{F60685C4-84CA-4297-B47D-0347745A27A1}"/>
                </a:ext>
              </a:extLst>
            </p:cNvPr>
            <p:cNvSpPr txBox="1"/>
            <p:nvPr/>
          </p:nvSpPr>
          <p:spPr>
            <a:xfrm>
              <a:off x="4415673" y="1558465"/>
              <a:ext cx="7387339" cy="567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Far-field approximation between clusters</a:t>
              </a:r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C64C0E3-2899-2C0B-4DEE-60B0EDB978A7}"/>
              </a:ext>
            </a:extLst>
          </p:cNvPr>
          <p:cNvSpPr/>
          <p:nvPr/>
        </p:nvSpPr>
        <p:spPr>
          <a:xfrm>
            <a:off x="11425496" y="1405633"/>
            <a:ext cx="2436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Limitation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088CF77-9DEB-6E07-4439-4D7F4167C5F6}"/>
              </a:ext>
            </a:extLst>
          </p:cNvPr>
          <p:cNvSpPr/>
          <p:nvPr/>
        </p:nvSpPr>
        <p:spPr>
          <a:xfrm>
            <a:off x="436035" y="5012593"/>
            <a:ext cx="1310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Ours</a:t>
            </a:r>
          </a:p>
        </p:txBody>
      </p:sp>
      <p:pic>
        <p:nvPicPr>
          <p:cNvPr id="133" name="Picture 132" descr="A close up of a sunflower&#10;&#10;Description automatically generated">
            <a:extLst>
              <a:ext uri="{FF2B5EF4-FFF2-40B4-BE49-F238E27FC236}">
                <a16:creationId xmlns:a16="http://schemas.microsoft.com/office/drawing/2014/main" id="{56B06D4B-BA6F-4613-857E-A094281B5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183942" y="5890817"/>
            <a:ext cx="2810825" cy="2767845"/>
          </a:xfrm>
          <a:prstGeom prst="rect">
            <a:avLst/>
          </a:prstGeom>
        </p:spPr>
      </p:pic>
      <p:sp>
        <p:nvSpPr>
          <p:cNvPr id="134" name="TextBox 25">
            <a:extLst>
              <a:ext uri="{FF2B5EF4-FFF2-40B4-BE49-F238E27FC236}">
                <a16:creationId xmlns:a16="http://schemas.microsoft.com/office/drawing/2014/main" id="{61D12714-5918-44DB-AFAF-EEE689B5E533}"/>
              </a:ext>
            </a:extLst>
          </p:cNvPr>
          <p:cNvSpPr txBox="1"/>
          <p:nvPr/>
        </p:nvSpPr>
        <p:spPr>
          <a:xfrm>
            <a:off x="12829885" y="8657900"/>
            <a:ext cx="3414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Scattered field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AA054C-6166-6058-0249-F80E89082F9D}"/>
              </a:ext>
            </a:extLst>
          </p:cNvPr>
          <p:cNvGrpSpPr/>
          <p:nvPr/>
        </p:nvGrpSpPr>
        <p:grpSpPr>
          <a:xfrm>
            <a:off x="16153673" y="6119573"/>
            <a:ext cx="951495" cy="2353106"/>
            <a:chOff x="3491241" y="1617290"/>
            <a:chExt cx="3018225" cy="2504346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0A55BC4-189B-452F-AB14-1E5514A88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1241" y="2950461"/>
              <a:ext cx="2026150" cy="15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TextBox 30">
                  <a:extLst>
                    <a:ext uri="{FF2B5EF4-FFF2-40B4-BE49-F238E27FC236}">
                      <a16:creationId xmlns:a16="http://schemas.microsoft.com/office/drawing/2014/main" id="{FB0A5A5A-A7A7-46B1-A162-F308E04589D8}"/>
                    </a:ext>
                  </a:extLst>
                </p:cNvPr>
                <p:cNvSpPr txBox="1"/>
                <p:nvPr/>
              </p:nvSpPr>
              <p:spPr>
                <a:xfrm>
                  <a:off x="5699661" y="1617290"/>
                  <a:ext cx="798456" cy="5896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36" name="TextBox 30">
                  <a:extLst>
                    <a:ext uri="{FF2B5EF4-FFF2-40B4-BE49-F238E27FC236}">
                      <a16:creationId xmlns:a16="http://schemas.microsoft.com/office/drawing/2014/main" id="{FB0A5A5A-A7A7-46B1-A162-F308E0458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661" y="1617290"/>
                  <a:ext cx="798456" cy="589605"/>
                </a:xfrm>
                <a:prstGeom prst="rect">
                  <a:avLst/>
                </a:prstGeom>
                <a:blipFill>
                  <a:blip r:embed="rId9"/>
                  <a:stretch>
                    <a:fillRect r="-5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TextBox 31">
                  <a:extLst>
                    <a:ext uri="{FF2B5EF4-FFF2-40B4-BE49-F238E27FC236}">
                      <a16:creationId xmlns:a16="http://schemas.microsoft.com/office/drawing/2014/main" id="{60E1CC1E-DDDA-4D21-B440-3C17D06E14C9}"/>
                    </a:ext>
                  </a:extLst>
                </p:cNvPr>
                <p:cNvSpPr txBox="1"/>
                <p:nvPr/>
              </p:nvSpPr>
              <p:spPr>
                <a:xfrm>
                  <a:off x="5711010" y="2493125"/>
                  <a:ext cx="798456" cy="5896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37" name="TextBox 31">
                  <a:extLst>
                    <a:ext uri="{FF2B5EF4-FFF2-40B4-BE49-F238E27FC236}">
                      <a16:creationId xmlns:a16="http://schemas.microsoft.com/office/drawing/2014/main" id="{60E1CC1E-DDDA-4D21-B440-3C17D06E1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010" y="2493125"/>
                  <a:ext cx="798456" cy="589605"/>
                </a:xfrm>
                <a:prstGeom prst="rect">
                  <a:avLst/>
                </a:prstGeom>
                <a:blipFill>
                  <a:blip r:embed="rId10"/>
                  <a:stretch>
                    <a:fillRect r="-536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TextBox 32">
                  <a:extLst>
                    <a:ext uri="{FF2B5EF4-FFF2-40B4-BE49-F238E27FC236}">
                      <a16:creationId xmlns:a16="http://schemas.microsoft.com/office/drawing/2014/main" id="{083CD65F-2DD7-4F48-8A7D-E18604B2FDA1}"/>
                    </a:ext>
                  </a:extLst>
                </p:cNvPr>
                <p:cNvSpPr txBox="1"/>
                <p:nvPr/>
              </p:nvSpPr>
              <p:spPr>
                <a:xfrm>
                  <a:off x="5699658" y="3486514"/>
                  <a:ext cx="798456" cy="6351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38" name="TextBox 32">
                  <a:extLst>
                    <a:ext uri="{FF2B5EF4-FFF2-40B4-BE49-F238E27FC236}">
                      <a16:creationId xmlns:a16="http://schemas.microsoft.com/office/drawing/2014/main" id="{083CD65F-2DD7-4F48-8A7D-E18604B2F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658" y="3486514"/>
                  <a:ext cx="798456" cy="635122"/>
                </a:xfrm>
                <a:prstGeom prst="rect">
                  <a:avLst/>
                </a:prstGeom>
                <a:blipFill>
                  <a:blip r:embed="rId11"/>
                  <a:stretch>
                    <a:fillRect l="-2439" r="-41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836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0086-F1D7-4610-8455-06FBED2BE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37" y="449975"/>
            <a:ext cx="15773400" cy="1031730"/>
          </a:xfrm>
        </p:spPr>
        <p:txBody>
          <a:bodyPr/>
          <a:lstStyle/>
          <a:p>
            <a:r>
              <a:rPr lang="en-US" dirty="0"/>
              <a:t>SVBRDF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4CD0A7D-11BD-45A4-B948-8BFDC938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C974698-412C-49AC-8AF0-040988E26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57" y="1834285"/>
            <a:ext cx="1799633" cy="1799633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CB854D2-A536-46EE-8DC6-12A2298E9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89" y="1956979"/>
            <a:ext cx="1799633" cy="17996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C47803-D18F-49BF-9728-D0A336FDED3A}"/>
              </a:ext>
            </a:extLst>
          </p:cNvPr>
          <p:cNvSpPr/>
          <p:nvPr/>
        </p:nvSpPr>
        <p:spPr>
          <a:xfrm>
            <a:off x="6466205" y="3098476"/>
            <a:ext cx="10839935" cy="6219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771">
              <a:defRPr/>
            </a:pPr>
            <a:endParaRPr lang="en-US" sz="40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096A3B3-3A66-49E8-B136-3F122FEC5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90" y="2114023"/>
            <a:ext cx="1799633" cy="1799633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C75CF4C5-AF3F-4F3E-B29D-D6BA7BCEE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60" y="2295695"/>
            <a:ext cx="1799633" cy="17996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4E5463-744D-4C70-AF78-EB034A5471C0}"/>
              </a:ext>
            </a:extLst>
          </p:cNvPr>
          <p:cNvSpPr txBox="1"/>
          <p:nvPr/>
        </p:nvSpPr>
        <p:spPr>
          <a:xfrm>
            <a:off x="2073032" y="3746737"/>
            <a:ext cx="2058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459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Captures</a:t>
            </a:r>
            <a:endParaRPr lang="en-US" sz="3600" dirty="0">
              <a:solidFill>
                <a:srgbClr val="0459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2A8B81-75CA-4F90-B3E0-6B6676F20A0E}"/>
              </a:ext>
            </a:extLst>
          </p:cNvPr>
          <p:cNvGrpSpPr/>
          <p:nvPr/>
        </p:nvGrpSpPr>
        <p:grpSpPr>
          <a:xfrm>
            <a:off x="1277580" y="5282251"/>
            <a:ext cx="3898014" cy="3902738"/>
            <a:chOff x="7879203" y="1773969"/>
            <a:chExt cx="3332347" cy="3336386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01ACEEC2-1CE9-4139-BF39-2901195C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203" y="1773969"/>
              <a:ext cx="3332346" cy="333234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CCADC9-C667-4379-9B4E-E71364685436}"/>
                </a:ext>
              </a:extLst>
            </p:cNvPr>
            <p:cNvSpPr txBox="1"/>
            <p:nvPr/>
          </p:nvSpPr>
          <p:spPr>
            <a:xfrm>
              <a:off x="8488604" y="2700685"/>
              <a:ext cx="1049986" cy="710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Diffuse</a:t>
              </a:r>
            </a:p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Albedo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296DAA-645F-4912-9A4D-92D0B45F9124}"/>
                </a:ext>
              </a:extLst>
            </p:cNvPr>
            <p:cNvSpPr txBox="1"/>
            <p:nvPr/>
          </p:nvSpPr>
          <p:spPr>
            <a:xfrm>
              <a:off x="10010105" y="3049733"/>
              <a:ext cx="1201444" cy="394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DD05A4-EA13-4AE4-9B04-4AAF75A1BFE3}"/>
                </a:ext>
              </a:extLst>
            </p:cNvPr>
            <p:cNvSpPr txBox="1"/>
            <p:nvPr/>
          </p:nvSpPr>
          <p:spPr>
            <a:xfrm>
              <a:off x="7932772" y="4690080"/>
              <a:ext cx="1589916" cy="39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Roughness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F0828F-6043-41EA-894D-B9F44C15521C}"/>
                </a:ext>
              </a:extLst>
            </p:cNvPr>
            <p:cNvSpPr txBox="1"/>
            <p:nvPr/>
          </p:nvSpPr>
          <p:spPr>
            <a:xfrm>
              <a:off x="9869430" y="4399949"/>
              <a:ext cx="1342120" cy="710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Specular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Albedo</a:t>
              </a:r>
            </a:p>
          </p:txBody>
        </p:sp>
      </p:grpSp>
      <p:sp>
        <p:nvSpPr>
          <p:cNvPr id="3" name="Arrow: Left 2">
            <a:extLst>
              <a:ext uri="{FF2B5EF4-FFF2-40B4-BE49-F238E27FC236}">
                <a16:creationId xmlns:a16="http://schemas.microsoft.com/office/drawing/2014/main" id="{B9E710DB-01DC-4633-B509-3304FD88C12F}"/>
              </a:ext>
            </a:extLst>
          </p:cNvPr>
          <p:cNvSpPr/>
          <p:nvPr/>
        </p:nvSpPr>
        <p:spPr>
          <a:xfrm rot="5400000" flipH="1">
            <a:off x="2841329" y="4314605"/>
            <a:ext cx="770516" cy="939362"/>
          </a:xfrm>
          <a:prstGeom prst="leftArrow">
            <a:avLst/>
          </a:prstGeom>
          <a:solidFill>
            <a:srgbClr val="0459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BFD31C-78BC-A872-2FF9-8CA5657BA2A9}"/>
              </a:ext>
            </a:extLst>
          </p:cNvPr>
          <p:cNvGrpSpPr/>
          <p:nvPr/>
        </p:nvGrpSpPr>
        <p:grpSpPr>
          <a:xfrm>
            <a:off x="6410091" y="2091141"/>
            <a:ext cx="11305224" cy="6365384"/>
            <a:chOff x="811753" y="1310220"/>
            <a:chExt cx="9273534" cy="52214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04BA15-C384-7F8F-7B7B-463E8BB39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2919" y="3490750"/>
              <a:ext cx="2670738" cy="394895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6899DC7-D7D1-DF5F-C342-34C8FB0B052C}"/>
                </a:ext>
              </a:extLst>
            </p:cNvPr>
            <p:cNvSpPr/>
            <p:nvPr/>
          </p:nvSpPr>
          <p:spPr>
            <a:xfrm>
              <a:off x="811753" y="1679716"/>
              <a:ext cx="1225089" cy="1159559"/>
            </a:xfrm>
            <a:prstGeom prst="roundRect">
              <a:avLst>
                <a:gd name="adj" fmla="val 23732"/>
              </a:avLst>
            </a:prstGeom>
            <a:solidFill>
              <a:srgbClr val="ECA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3000" b="1" i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30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,N</a:t>
              </a:r>
              <a:endParaRPr lang="en-US" sz="42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1C2237-0401-6807-E6EE-060D8ADA8A57}"/>
                </a:ext>
              </a:extLst>
            </p:cNvPr>
            <p:cNvGrpSpPr/>
            <p:nvPr/>
          </p:nvGrpSpPr>
          <p:grpSpPr>
            <a:xfrm>
              <a:off x="3947969" y="1310220"/>
              <a:ext cx="2267826" cy="1970949"/>
              <a:chOff x="3918984" y="1557252"/>
              <a:chExt cx="2447257" cy="2126892"/>
            </a:xfrm>
          </p:grpSpPr>
          <p:pic>
            <p:nvPicPr>
              <p:cNvPr id="23" name="Picture 2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65E4A3A7-D0AC-A3E0-C14F-91A9805E9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7653" y="1557252"/>
                <a:ext cx="2126892" cy="212689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BDECA4-B690-4CA5-5E9C-A808959D76E9}"/>
                  </a:ext>
                </a:extLst>
              </p:cNvPr>
              <p:cNvSpPr txBox="1"/>
              <p:nvPr/>
            </p:nvSpPr>
            <p:spPr>
              <a:xfrm>
                <a:off x="3918984" y="3219383"/>
                <a:ext cx="2447257" cy="40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SVBRDF maps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1F71AF-4CC5-DC45-B3DC-5520C2150843}"/>
                </a:ext>
              </a:extLst>
            </p:cNvPr>
            <p:cNvGrpSpPr/>
            <p:nvPr/>
          </p:nvGrpSpPr>
          <p:grpSpPr>
            <a:xfrm>
              <a:off x="2280347" y="1310220"/>
              <a:ext cx="1506945" cy="2380530"/>
              <a:chOff x="2447785" y="2271805"/>
              <a:chExt cx="1249673" cy="1749546"/>
            </a:xfrm>
          </p:grpSpPr>
          <p:sp>
            <p:nvSpPr>
              <p:cNvPr id="26" name="Trapezoid 25">
                <a:extLst>
                  <a:ext uri="{FF2B5EF4-FFF2-40B4-BE49-F238E27FC236}">
                    <a16:creationId xmlns:a16="http://schemas.microsoft.com/office/drawing/2014/main" id="{A244FDC5-FBB6-AC7D-942A-D26012408D4C}"/>
                  </a:ext>
                </a:extLst>
              </p:cNvPr>
              <p:cNvSpPr/>
              <p:nvPr/>
            </p:nvSpPr>
            <p:spPr>
              <a:xfrm rot="16200000" flipH="1">
                <a:off x="2359630" y="2359960"/>
                <a:ext cx="1425982" cy="1249671"/>
              </a:xfrm>
              <a:prstGeom prst="trapezoid">
                <a:avLst/>
              </a:prstGeom>
              <a:solidFill>
                <a:srgbClr val="045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0BADE3-24CE-8823-082B-2615764FC6A4}"/>
                  </a:ext>
                </a:extLst>
              </p:cNvPr>
              <p:cNvSpPr txBox="1"/>
              <p:nvPr/>
            </p:nvSpPr>
            <p:spPr>
              <a:xfrm flipH="1">
                <a:off x="2447787" y="2685415"/>
                <a:ext cx="1249671" cy="13359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Material</a:t>
                </a:r>
              </a:p>
              <a:p>
                <a:pPr algn="ctr"/>
                <a:r>
                  <a:rPr lang="en-US" sz="4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GAN</a:t>
                </a:r>
              </a:p>
              <a:p>
                <a:pPr algn="ctr"/>
                <a:r>
                  <a:rPr lang="en-US" sz="16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(generator)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ABDBAE-A024-CFA4-D92A-9E9D050A629D}"/>
                </a:ext>
              </a:extLst>
            </p:cNvPr>
            <p:cNvGrpSpPr/>
            <p:nvPr/>
          </p:nvGrpSpPr>
          <p:grpSpPr>
            <a:xfrm>
              <a:off x="7995636" y="1310220"/>
              <a:ext cx="2089651" cy="1967765"/>
              <a:chOff x="7995634" y="1557252"/>
              <a:chExt cx="2254984" cy="2123456"/>
            </a:xfrm>
          </p:grpSpPr>
          <p:pic>
            <p:nvPicPr>
              <p:cNvPr id="29" name="Picture 2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7FD2FA32-C0B8-3ED7-2DDB-D10CFB2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7162" y="1557252"/>
                <a:ext cx="2123456" cy="212345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FBF919-743B-699D-C0DD-945E876E1BC4}"/>
                  </a:ext>
                </a:extLst>
              </p:cNvPr>
              <p:cNvSpPr txBox="1"/>
              <p:nvPr/>
            </p:nvSpPr>
            <p:spPr>
              <a:xfrm>
                <a:off x="7995634" y="3219383"/>
                <a:ext cx="1466135" cy="40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Renders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134DB05-036A-3C73-1FBB-60E408AEE63D}"/>
                </a:ext>
              </a:extLst>
            </p:cNvPr>
            <p:cNvGrpSpPr/>
            <p:nvPr/>
          </p:nvGrpSpPr>
          <p:grpSpPr>
            <a:xfrm>
              <a:off x="8090504" y="4563896"/>
              <a:ext cx="1994781" cy="1967767"/>
              <a:chOff x="8098012" y="4152478"/>
              <a:chExt cx="2152608" cy="2123457"/>
            </a:xfrm>
          </p:grpSpPr>
          <p:pic>
            <p:nvPicPr>
              <p:cNvPr id="32" name="Picture 3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8CDE2F9-DFBE-3904-9A68-E0EB40F56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7163" y="4152478"/>
                <a:ext cx="2123457" cy="2123457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41E660-EBC2-E3D8-113D-334C3261B3D7}"/>
                  </a:ext>
                </a:extLst>
              </p:cNvPr>
              <p:cNvSpPr txBox="1"/>
              <p:nvPr/>
            </p:nvSpPr>
            <p:spPr>
              <a:xfrm>
                <a:off x="8098012" y="5797334"/>
                <a:ext cx="1584543" cy="40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Captures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A4F0887-3441-77BD-830A-D1560F736064}"/>
                </a:ext>
              </a:extLst>
            </p:cNvPr>
            <p:cNvGrpSpPr/>
            <p:nvPr/>
          </p:nvGrpSpPr>
          <p:grpSpPr>
            <a:xfrm>
              <a:off x="8767835" y="3587375"/>
              <a:ext cx="667132" cy="667132"/>
              <a:chOff x="8804224" y="3583806"/>
              <a:chExt cx="667132" cy="66713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1EAF0BD-7985-F53A-F036-167A0AC2F386}"/>
                  </a:ext>
                </a:extLst>
              </p:cNvPr>
              <p:cNvSpPr/>
              <p:nvPr/>
            </p:nvSpPr>
            <p:spPr>
              <a:xfrm>
                <a:off x="8804224" y="3583806"/>
                <a:ext cx="667132" cy="667132"/>
              </a:xfrm>
              <a:prstGeom prst="ellipse">
                <a:avLst/>
              </a:prstGeom>
              <a:solidFill>
                <a:srgbClr val="045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50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DAE3ED-8EB5-AA07-96AC-55115CB350F1}"/>
                  </a:ext>
                </a:extLst>
              </p:cNvPr>
              <p:cNvSpPr/>
              <p:nvPr/>
            </p:nvSpPr>
            <p:spPr>
              <a:xfrm>
                <a:off x="8971514" y="3874182"/>
                <a:ext cx="351588" cy="84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50"/>
              </a:p>
            </p:txBody>
          </p:sp>
        </p:grp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BFF257F8-EB0E-A2FB-920A-B2EB69629CCF}"/>
                </a:ext>
              </a:extLst>
            </p:cNvPr>
            <p:cNvSpPr/>
            <p:nvPr/>
          </p:nvSpPr>
          <p:spPr>
            <a:xfrm flipH="1">
              <a:off x="6429268" y="1847869"/>
              <a:ext cx="1466134" cy="864974"/>
            </a:xfrm>
            <a:prstGeom prst="leftArrow">
              <a:avLst/>
            </a:prstGeom>
            <a:solidFill>
              <a:srgbClr val="0459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Renderer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E917E4E-3930-96C2-B8FB-7F530D970E69}"/>
                </a:ext>
              </a:extLst>
            </p:cNvPr>
            <p:cNvCxnSpPr>
              <a:cxnSpLocks/>
              <a:stCxn id="35" idx="4"/>
              <a:endCxn id="32" idx="0"/>
            </p:cNvCxnSpPr>
            <p:nvPr/>
          </p:nvCxnSpPr>
          <p:spPr>
            <a:xfrm>
              <a:off x="9101401" y="4254507"/>
              <a:ext cx="1" cy="309389"/>
            </a:xfrm>
            <a:prstGeom prst="line">
              <a:avLst/>
            </a:prstGeom>
            <a:ln w="38100">
              <a:solidFill>
                <a:srgbClr val="0459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C9EE5F-269F-4C45-8F94-533F68D5835D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 flipH="1">
              <a:off x="9101401" y="3277986"/>
              <a:ext cx="3" cy="309389"/>
            </a:xfrm>
            <a:prstGeom prst="line">
              <a:avLst/>
            </a:prstGeom>
            <a:ln w="38100">
              <a:solidFill>
                <a:srgbClr val="0459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B7280AD-72AC-6F37-593B-CA3EDEA2D848}"/>
                </a:ext>
              </a:extLst>
            </p:cNvPr>
            <p:cNvCxnSpPr>
              <a:cxnSpLocks/>
              <a:stCxn id="35" idx="2"/>
              <a:endCxn id="21" idx="2"/>
            </p:cNvCxnSpPr>
            <p:nvPr/>
          </p:nvCxnSpPr>
          <p:spPr>
            <a:xfrm rot="10800000">
              <a:off x="1424299" y="2839275"/>
              <a:ext cx="7343537" cy="1081666"/>
            </a:xfrm>
            <a:prstGeom prst="bentConnector2">
              <a:avLst/>
            </a:prstGeom>
            <a:ln w="38100">
              <a:solidFill>
                <a:srgbClr val="04596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183A3E1-488D-B239-4E9B-0B99A409BF51}"/>
              </a:ext>
            </a:extLst>
          </p:cNvPr>
          <p:cNvCxnSpPr/>
          <p:nvPr/>
        </p:nvCxnSpPr>
        <p:spPr>
          <a:xfrm>
            <a:off x="5989320" y="797024"/>
            <a:ext cx="0" cy="824198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C2A13C3-106A-303F-1B30-F87D58A96835}"/>
              </a:ext>
            </a:extLst>
          </p:cNvPr>
          <p:cNvSpPr txBox="1"/>
          <p:nvPr/>
        </p:nvSpPr>
        <p:spPr>
          <a:xfrm>
            <a:off x="7156835" y="6403373"/>
            <a:ext cx="76175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/>
              <a:t>Optimization based on Differentiable Rendering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88FEAB-C8CB-7870-AE11-C734BAD8C917}"/>
              </a:ext>
            </a:extLst>
          </p:cNvPr>
          <p:cNvSpPr/>
          <p:nvPr/>
        </p:nvSpPr>
        <p:spPr>
          <a:xfrm>
            <a:off x="6399836" y="1141787"/>
            <a:ext cx="1310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10175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AAFE-4D1B-4A66-8A78-A01BE631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00" y="471744"/>
            <a:ext cx="15773400" cy="1031730"/>
          </a:xfrm>
        </p:spPr>
        <p:txBody>
          <a:bodyPr/>
          <a:lstStyle/>
          <a:p>
            <a:r>
              <a:rPr lang="en-US" dirty="0"/>
              <a:t>Procedural materials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0727-BFC7-44F5-A13B-C98153FA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1F7-0513-43C1-8775-6C5F9B5504F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E5255-55EC-AC99-0687-515BACAA184C}"/>
              </a:ext>
            </a:extLst>
          </p:cNvPr>
          <p:cNvGrpSpPr/>
          <p:nvPr/>
        </p:nvGrpSpPr>
        <p:grpSpPr>
          <a:xfrm>
            <a:off x="1284683" y="1683817"/>
            <a:ext cx="9431415" cy="2772275"/>
            <a:chOff x="885700" y="2217779"/>
            <a:chExt cx="9292941" cy="2731573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E05AA2F8-5517-4371-9F05-F2EEC9102C53}"/>
                </a:ext>
              </a:extLst>
            </p:cNvPr>
            <p:cNvSpPr/>
            <p:nvPr/>
          </p:nvSpPr>
          <p:spPr>
            <a:xfrm>
              <a:off x="1613478" y="2758528"/>
              <a:ext cx="1853254" cy="1411203"/>
            </a:xfrm>
            <a:prstGeom prst="rightArrow">
              <a:avLst>
                <a:gd name="adj1" fmla="val 50000"/>
                <a:gd name="adj2" fmla="val 39057"/>
              </a:avLst>
            </a:prstGeom>
            <a:solidFill>
              <a:srgbClr val="283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Procedural generation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3F5FD8-C185-4CD9-978E-C5F932185ED5}"/>
                </a:ext>
              </a:extLst>
            </p:cNvPr>
            <p:cNvGrpSpPr/>
            <p:nvPr/>
          </p:nvGrpSpPr>
          <p:grpSpPr>
            <a:xfrm>
              <a:off x="5361409" y="2217779"/>
              <a:ext cx="2463787" cy="2422441"/>
              <a:chOff x="3511976" y="1599229"/>
              <a:chExt cx="1721416" cy="1721416"/>
            </a:xfrm>
          </p:grpSpPr>
          <p:pic>
            <p:nvPicPr>
              <p:cNvPr id="1026" name="Picture 2" descr="Substance Share « The Free Exchange Platform » | Brick Wall">
                <a:extLst>
                  <a:ext uri="{FF2B5EF4-FFF2-40B4-BE49-F238E27FC236}">
                    <a16:creationId xmlns:a16="http://schemas.microsoft.com/office/drawing/2014/main" id="{6DAD2AF1-0E67-4A9F-B2A6-D11562008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000" b="94667" l="4000" r="93778">
                            <a14:foregroundMark x1="9333" y1="40000" x2="16000" y2="70222"/>
                            <a14:foregroundMark x1="16000" y1="70222" x2="21778" y2="80444"/>
                            <a14:foregroundMark x1="52889" y1="94667" x2="48444" y2="94667"/>
                            <a14:foregroundMark x1="92000" y1="40889" x2="92444" y2="63111"/>
                            <a14:foregroundMark x1="62667" y1="8889" x2="47556" y2="6222"/>
                            <a14:foregroundMark x1="48000" y1="4000" x2="49333" y2="4000"/>
                            <a14:foregroundMark x1="6222" y1="56444" x2="4444" y2="43111"/>
                            <a14:foregroundMark x1="93333" y1="35556" x2="93778" y2="52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1976" y="1599229"/>
                <a:ext cx="1721416" cy="1721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BB53D1-F093-437B-AFA8-884A99109FD5}"/>
                  </a:ext>
                </a:extLst>
              </p:cNvPr>
              <p:cNvSpPr txBox="1"/>
              <p:nvPr/>
            </p:nvSpPr>
            <p:spPr>
              <a:xfrm>
                <a:off x="3847362" y="2844446"/>
                <a:ext cx="1133192" cy="29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Rendered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5EA4A0-7953-4688-B5CB-4A9CCC97912B}"/>
                </a:ext>
              </a:extLst>
            </p:cNvPr>
            <p:cNvGrpSpPr/>
            <p:nvPr/>
          </p:nvGrpSpPr>
          <p:grpSpPr>
            <a:xfrm>
              <a:off x="7806537" y="2242189"/>
              <a:ext cx="2372104" cy="2422441"/>
              <a:chOff x="3142953" y="4075702"/>
              <a:chExt cx="1728674" cy="1765357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96FBA628-3CEC-4564-8F73-2369A5EAD6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0" t="5682" r="52418" b="6230"/>
              <a:stretch/>
            </p:blipFill>
            <p:spPr bwMode="auto">
              <a:xfrm>
                <a:off x="3142953" y="4075702"/>
                <a:ext cx="1728674" cy="1765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D6574-C6EB-40C2-BB52-DBE41C6D4CA2}"/>
                  </a:ext>
                </a:extLst>
              </p:cNvPr>
              <p:cNvSpPr txBox="1"/>
              <p:nvPr/>
            </p:nvSpPr>
            <p:spPr>
              <a:xfrm>
                <a:off x="3591493" y="5355205"/>
                <a:ext cx="893117" cy="298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</a:t>
                </a:r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F95013-1C91-423C-B307-32A68D9E18B9}"/>
                </a:ext>
              </a:extLst>
            </p:cNvPr>
            <p:cNvSpPr/>
            <p:nvPr/>
          </p:nvSpPr>
          <p:spPr>
            <a:xfrm>
              <a:off x="3527198" y="2782894"/>
              <a:ext cx="1806207" cy="1416651"/>
            </a:xfrm>
            <a:prstGeom prst="rightArrow">
              <a:avLst>
                <a:gd name="adj1" fmla="val 50000"/>
                <a:gd name="adj2" fmla="val 42616"/>
              </a:avLst>
            </a:prstGeom>
            <a:solidFill>
              <a:srgbClr val="283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Rendering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F69BACB-6B67-494A-9CA5-B7FFD9B9B6DE}"/>
                </a:ext>
              </a:extLst>
            </p:cNvPr>
            <p:cNvGrpSpPr/>
            <p:nvPr/>
          </p:nvGrpSpPr>
          <p:grpSpPr>
            <a:xfrm>
              <a:off x="1222259" y="4494465"/>
              <a:ext cx="7770331" cy="454887"/>
              <a:chOff x="1222259" y="4494465"/>
              <a:chExt cx="7770331" cy="454887"/>
            </a:xfrm>
          </p:grpSpPr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5E72748D-A59A-40DF-A74D-B135D68EF86B}"/>
                  </a:ext>
                </a:extLst>
              </p:cNvPr>
              <p:cNvCxnSpPr>
                <a:cxnSpLocks/>
                <a:stCxn id="4" idx="2"/>
                <a:endCxn id="6" idx="2"/>
              </p:cNvCxnSpPr>
              <p:nvPr/>
            </p:nvCxnSpPr>
            <p:spPr>
              <a:xfrm rot="5400000" flipH="1">
                <a:off x="5077746" y="749786"/>
                <a:ext cx="59358" cy="7770331"/>
              </a:xfrm>
              <a:prstGeom prst="curvedConnector3">
                <a:avLst>
                  <a:gd name="adj1" fmla="val -569195"/>
                </a:avLst>
              </a:prstGeom>
              <a:ln w="38100">
                <a:solidFill>
                  <a:srgbClr val="28365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9DBD0C-2500-47E9-B61B-0BEEE970AABF}"/>
                  </a:ext>
                </a:extLst>
              </p:cNvPr>
              <p:cNvSpPr txBox="1"/>
              <p:nvPr/>
            </p:nvSpPr>
            <p:spPr>
              <a:xfrm>
                <a:off x="3645091" y="4494465"/>
                <a:ext cx="2637835" cy="45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Inverse problem</a:t>
                </a: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926AA9-CEE7-40D2-A561-361E69651EE0}"/>
                </a:ext>
              </a:extLst>
            </p:cNvPr>
            <p:cNvSpPr/>
            <p:nvPr/>
          </p:nvSpPr>
          <p:spPr>
            <a:xfrm>
              <a:off x="885700" y="2217780"/>
              <a:ext cx="673118" cy="2387492"/>
            </a:xfrm>
            <a:prstGeom prst="roundRect">
              <a:avLst/>
            </a:prstGeom>
            <a:solidFill>
              <a:srgbClr val="2836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5400" i="1" dirty="0"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endParaRPr lang="en-US" sz="5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B1B213-2719-0B38-7F8D-E68B02F3C28A}"/>
              </a:ext>
            </a:extLst>
          </p:cNvPr>
          <p:cNvGrpSpPr/>
          <p:nvPr/>
        </p:nvGrpSpPr>
        <p:grpSpPr>
          <a:xfrm>
            <a:off x="12166654" y="1708590"/>
            <a:ext cx="4910444" cy="2861413"/>
            <a:chOff x="3009940" y="1638768"/>
            <a:chExt cx="6172120" cy="3596617"/>
          </a:xfrm>
        </p:grpSpPr>
        <p:pic>
          <p:nvPicPr>
            <p:cNvPr id="13" name="Picture 12" descr="A picture containing citrus, fruit, orange, light&#10;&#10;Description automatically generated">
              <a:extLst>
                <a:ext uri="{FF2B5EF4-FFF2-40B4-BE49-F238E27FC236}">
                  <a16:creationId xmlns:a16="http://schemas.microsoft.com/office/drawing/2014/main" id="{89B52F5D-86FD-4AB1-ABBA-0CF60C73D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0" t="19155" r="14610" b="28856"/>
            <a:stretch/>
          </p:blipFill>
          <p:spPr>
            <a:xfrm>
              <a:off x="6165727" y="1638768"/>
              <a:ext cx="3016333" cy="3016333"/>
            </a:xfrm>
            <a:prstGeom prst="rect">
              <a:avLst/>
            </a:prstGeom>
          </p:spPr>
        </p:pic>
        <p:pic>
          <p:nvPicPr>
            <p:cNvPr id="14" name="Picture 13" descr="A picture containing indoor, citrus, orange, fruit&#10;&#10;Description automatically generated">
              <a:extLst>
                <a:ext uri="{FF2B5EF4-FFF2-40B4-BE49-F238E27FC236}">
                  <a16:creationId xmlns:a16="http://schemas.microsoft.com/office/drawing/2014/main" id="{4C929EF2-BF21-4444-B0DD-1C1EDEF58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3" t="19198" r="13880" b="29585"/>
            <a:stretch/>
          </p:blipFill>
          <p:spPr>
            <a:xfrm>
              <a:off x="3009940" y="1638768"/>
              <a:ext cx="3016333" cy="301633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27">
                  <a:extLst>
                    <a:ext uri="{FF2B5EF4-FFF2-40B4-BE49-F238E27FC236}">
                      <a16:creationId xmlns:a16="http://schemas.microsoft.com/office/drawing/2014/main" id="{782459B8-58EE-43F2-9817-86CC7543C8CE}"/>
                    </a:ext>
                  </a:extLst>
                </p:cNvPr>
                <p:cNvSpPr txBox="1"/>
                <p:nvPr/>
              </p:nvSpPr>
              <p:spPr>
                <a:xfrm>
                  <a:off x="3356600" y="4655101"/>
                  <a:ext cx="2739399" cy="5802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3000" b="1" dirty="0">
                      <a:ea typeface="Cambria Math" panose="02040503050406030204" pitchFamily="18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000" dirty="0"/>
                </a:p>
              </p:txBody>
            </p:sp>
          </mc:Choice>
          <mc:Fallback>
            <p:sp>
              <p:nvSpPr>
                <p:cNvPr id="15" name="TextBox 27">
                  <a:extLst>
                    <a:ext uri="{FF2B5EF4-FFF2-40B4-BE49-F238E27FC236}">
                      <a16:creationId xmlns:a16="http://schemas.microsoft.com/office/drawing/2014/main" id="{782459B8-58EE-43F2-9817-86CC7543C8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6600" y="4655101"/>
                  <a:ext cx="2739399" cy="580284"/>
                </a:xfrm>
                <a:prstGeom prst="rect">
                  <a:avLst/>
                </a:prstGeom>
                <a:blipFill>
                  <a:blip r:embed="rId8"/>
                  <a:stretch>
                    <a:fillRect t="-2631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28">
                  <a:extLst>
                    <a:ext uri="{FF2B5EF4-FFF2-40B4-BE49-F238E27FC236}">
                      <a16:creationId xmlns:a16="http://schemas.microsoft.com/office/drawing/2014/main" id="{B2D3DEFB-DED2-4394-B703-65CEC279FB37}"/>
                    </a:ext>
                  </a:extLst>
                </p:cNvPr>
                <p:cNvSpPr txBox="1"/>
                <p:nvPr/>
              </p:nvSpPr>
              <p:spPr>
                <a:xfrm>
                  <a:off x="6484304" y="4655101"/>
                  <a:ext cx="2697756" cy="5802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3000" b="1" dirty="0">
                      <a:ea typeface="Cambria Math" panose="02040503050406030204" pitchFamily="18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000" dirty="0"/>
                </a:p>
              </p:txBody>
            </p:sp>
          </mc:Choice>
          <mc:Fallback>
            <p:sp>
              <p:nvSpPr>
                <p:cNvPr id="16" name="TextBox 28">
                  <a:extLst>
                    <a:ext uri="{FF2B5EF4-FFF2-40B4-BE49-F238E27FC236}">
                      <a16:creationId xmlns:a16="http://schemas.microsoft.com/office/drawing/2014/main" id="{B2D3DEFB-DED2-4394-B703-65CEC279F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304" y="4655101"/>
                  <a:ext cx="2697756" cy="580284"/>
                </a:xfrm>
                <a:prstGeom prst="rect">
                  <a:avLst/>
                </a:prstGeom>
                <a:blipFill>
                  <a:blip r:embed="rId9"/>
                  <a:stretch>
                    <a:fillRect t="-2631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B8FB00-BC96-A932-45DB-9490F6ECF5CD}"/>
              </a:ext>
            </a:extLst>
          </p:cNvPr>
          <p:cNvCxnSpPr>
            <a:cxnSpLocks/>
          </p:cNvCxnSpPr>
          <p:nvPr/>
        </p:nvCxnSpPr>
        <p:spPr>
          <a:xfrm>
            <a:off x="627099" y="4790049"/>
            <a:ext cx="1690827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B0D6290E-75CC-09C4-FA23-ACF7F67321AF}"/>
              </a:ext>
            </a:extLst>
          </p:cNvPr>
          <p:cNvGrpSpPr/>
          <p:nvPr/>
        </p:nvGrpSpPr>
        <p:grpSpPr>
          <a:xfrm>
            <a:off x="552705" y="4995166"/>
            <a:ext cx="8380605" cy="4165949"/>
            <a:chOff x="2280067" y="869784"/>
            <a:chExt cx="7631866" cy="511843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918FD08-9444-442C-8894-0C10FDDE0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C55A11">
                  <a:tint val="45000"/>
                  <a:satMod val="400000"/>
                </a:srgbClr>
              </a:duotone>
            </a:blip>
            <a:srcRect r="78313"/>
            <a:stretch/>
          </p:blipFill>
          <p:spPr>
            <a:xfrm>
              <a:off x="2280067" y="5272589"/>
              <a:ext cx="1545154" cy="714375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28247DE-2FAD-426F-89E2-48F3A5871069}"/>
                </a:ext>
              </a:extLst>
            </p:cNvPr>
            <p:cNvGrpSpPr/>
            <p:nvPr/>
          </p:nvGrpSpPr>
          <p:grpSpPr>
            <a:xfrm>
              <a:off x="4252030" y="3594368"/>
              <a:ext cx="5659903" cy="1320987"/>
              <a:chOff x="4281233" y="4563915"/>
              <a:chExt cx="5659903" cy="1320987"/>
            </a:xfrm>
          </p:grpSpPr>
          <p:pic>
            <p:nvPicPr>
              <p:cNvPr id="1038" name="Picture 1037" descr="Normal Distribution Icons - Download Free Vector Icons | Noun Project">
                <a:extLst>
                  <a:ext uri="{FF2B5EF4-FFF2-40B4-BE49-F238E27FC236}">
                    <a16:creationId xmlns:a16="http://schemas.microsoft.com/office/drawing/2014/main" id="{170607C3-3B75-4467-8650-A072AEF3F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7" t="29781" r="14274" b="16301"/>
              <a:stretch/>
            </p:blipFill>
            <p:spPr bwMode="auto">
              <a:xfrm>
                <a:off x="4281233" y="4563915"/>
                <a:ext cx="5659903" cy="132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9" name="TextBox 8">
                <a:extLst>
                  <a:ext uri="{FF2B5EF4-FFF2-40B4-BE49-F238E27FC236}">
                    <a16:creationId xmlns:a16="http://schemas.microsoft.com/office/drawing/2014/main" id="{3F73ED56-19E0-431B-B317-6D13703C97A8}"/>
                  </a:ext>
                </a:extLst>
              </p:cNvPr>
              <p:cNvSpPr txBox="1"/>
              <p:nvPr/>
            </p:nvSpPr>
            <p:spPr>
              <a:xfrm>
                <a:off x="8497429" y="5161105"/>
                <a:ext cx="1403762" cy="623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7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Prior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3578B0B-3D20-45A1-AC53-B3E312403632}"/>
                </a:ext>
              </a:extLst>
            </p:cNvPr>
            <p:cNvGrpSpPr/>
            <p:nvPr/>
          </p:nvGrpSpPr>
          <p:grpSpPr>
            <a:xfrm>
              <a:off x="2864535" y="1558823"/>
              <a:ext cx="4660025" cy="3425823"/>
              <a:chOff x="3755517" y="2520121"/>
              <a:chExt cx="4660025" cy="3425823"/>
            </a:xfrm>
          </p:grpSpPr>
          <p:pic>
            <p:nvPicPr>
              <p:cNvPr id="1036" name="Picture 1035" descr="Normal Distribution Icons - Download Free Vector Icons | Noun Project">
                <a:extLst>
                  <a:ext uri="{FF2B5EF4-FFF2-40B4-BE49-F238E27FC236}">
                    <a16:creationId xmlns:a16="http://schemas.microsoft.com/office/drawing/2014/main" id="{75842DA6-B575-49DB-8DE9-D21371865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alphaModFix amt="1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7" t="29781" r="14274" b="16301"/>
              <a:stretch/>
            </p:blipFill>
            <p:spPr bwMode="auto">
              <a:xfrm>
                <a:off x="3755517" y="2520121"/>
                <a:ext cx="4090783" cy="3425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7" name="TextBox 9">
                <a:extLst>
                  <a:ext uri="{FF2B5EF4-FFF2-40B4-BE49-F238E27FC236}">
                    <a16:creationId xmlns:a16="http://schemas.microsoft.com/office/drawing/2014/main" id="{34CE2BA1-8D7B-41CC-952D-8A692FE4CE1D}"/>
                  </a:ext>
                </a:extLst>
              </p:cNvPr>
              <p:cNvSpPr txBox="1"/>
              <p:nvPr/>
            </p:nvSpPr>
            <p:spPr>
              <a:xfrm>
                <a:off x="6533676" y="5273572"/>
                <a:ext cx="1881866" cy="623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7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Likelihood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1E51D2E-7C5A-49DE-B59C-1F883F7E7365}"/>
                </a:ext>
              </a:extLst>
            </p:cNvPr>
            <p:cNvGrpSpPr/>
            <p:nvPr/>
          </p:nvGrpSpPr>
          <p:grpSpPr>
            <a:xfrm>
              <a:off x="2417912" y="2410957"/>
              <a:ext cx="6050315" cy="2533436"/>
              <a:chOff x="2122253" y="3315275"/>
              <a:chExt cx="6050315" cy="2533436"/>
            </a:xfrm>
          </p:grpSpPr>
          <p:pic>
            <p:nvPicPr>
              <p:cNvPr id="1034" name="Picture 1033" descr="Normal Distribution Icons - Download Free Vector Icons | Noun Project">
                <a:extLst>
                  <a:ext uri="{FF2B5EF4-FFF2-40B4-BE49-F238E27FC236}">
                    <a16:creationId xmlns:a16="http://schemas.microsoft.com/office/drawing/2014/main" id="{EEBA265F-6F9F-4CF7-984D-350C6AD406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7" t="29781" r="14274" b="16301"/>
              <a:stretch/>
            </p:blipFill>
            <p:spPr bwMode="auto">
              <a:xfrm>
                <a:off x="2876102" y="3315275"/>
                <a:ext cx="5296466" cy="2533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TextBox 21">
                <a:extLst>
                  <a:ext uri="{FF2B5EF4-FFF2-40B4-BE49-F238E27FC236}">
                    <a16:creationId xmlns:a16="http://schemas.microsoft.com/office/drawing/2014/main" id="{3C88C30F-ED13-4821-AA0A-76D3471BF404}"/>
                  </a:ext>
                </a:extLst>
              </p:cNvPr>
              <p:cNvSpPr txBox="1"/>
              <p:nvPr/>
            </p:nvSpPr>
            <p:spPr>
              <a:xfrm>
                <a:off x="2122253" y="5054471"/>
                <a:ext cx="1645457" cy="623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700" b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Posterior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C7B3995-D73B-4241-A988-93525569630B}"/>
                </a:ext>
              </a:extLst>
            </p:cNvPr>
            <p:cNvGrpSpPr/>
            <p:nvPr/>
          </p:nvGrpSpPr>
          <p:grpSpPr>
            <a:xfrm>
              <a:off x="6792965" y="2066185"/>
              <a:ext cx="2577612" cy="1169462"/>
              <a:chOff x="1097658" y="3125325"/>
              <a:chExt cx="2577612" cy="1169462"/>
            </a:xfrm>
          </p:grpSpPr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D73E12D6-EA05-480E-A297-96106DB3BD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7658" y="3556472"/>
                <a:ext cx="1449053" cy="73831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3" name="TextBox 5">
                <a:extLst>
                  <a:ext uri="{FF2B5EF4-FFF2-40B4-BE49-F238E27FC236}">
                    <a16:creationId xmlns:a16="http://schemas.microsoft.com/office/drawing/2014/main" id="{501D8A98-1C6D-449F-9A98-7B0A7F917209}"/>
                  </a:ext>
                </a:extLst>
              </p:cNvPr>
              <p:cNvSpPr txBox="1"/>
              <p:nvPr/>
            </p:nvSpPr>
            <p:spPr>
              <a:xfrm>
                <a:off x="1877597" y="3125325"/>
                <a:ext cx="1797673" cy="56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Sampling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E19EB3F-5A19-46BF-A3EF-BA3D63467646}"/>
                </a:ext>
              </a:extLst>
            </p:cNvPr>
            <p:cNvGrpSpPr/>
            <p:nvPr/>
          </p:nvGrpSpPr>
          <p:grpSpPr>
            <a:xfrm>
              <a:off x="4534818" y="869784"/>
              <a:ext cx="2258147" cy="1840908"/>
              <a:chOff x="4073351" y="1922415"/>
              <a:chExt cx="2258147" cy="1840908"/>
            </a:xfrm>
          </p:grpSpPr>
          <p:sp>
            <p:nvSpPr>
              <p:cNvPr id="1029" name="TextBox 18">
                <a:extLst>
                  <a:ext uri="{FF2B5EF4-FFF2-40B4-BE49-F238E27FC236}">
                    <a16:creationId xmlns:a16="http://schemas.microsoft.com/office/drawing/2014/main" id="{1261818D-A119-4CB4-A1A1-D1B552E27D38}"/>
                  </a:ext>
                </a:extLst>
              </p:cNvPr>
              <p:cNvSpPr txBox="1"/>
              <p:nvPr/>
            </p:nvSpPr>
            <p:spPr>
              <a:xfrm>
                <a:off x="4073351" y="1922415"/>
                <a:ext cx="2258147" cy="56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Optimization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EEEE7898-BFE7-47CB-8FC5-A5C43971718E}"/>
                  </a:ext>
                </a:extLst>
              </p:cNvPr>
              <p:cNvSpPr/>
              <p:nvPr/>
            </p:nvSpPr>
            <p:spPr>
              <a:xfrm>
                <a:off x="5181227" y="3549963"/>
                <a:ext cx="213360" cy="2133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/>
              </a:p>
            </p:txBody>
          </p: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BA50F7C1-ECA0-4C5C-B5CD-29288EE045A5}"/>
                  </a:ext>
                </a:extLst>
              </p:cNvPr>
              <p:cNvCxnSpPr>
                <a:cxnSpLocks/>
                <a:stCxn id="1029" idx="2"/>
                <a:endCxn id="1030" idx="0"/>
              </p:cNvCxnSpPr>
              <p:nvPr/>
            </p:nvCxnSpPr>
            <p:spPr>
              <a:xfrm>
                <a:off x="5202425" y="2489633"/>
                <a:ext cx="85482" cy="106033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4DFDB-ECA9-497F-8F93-AA45760D49FA}"/>
                </a:ext>
              </a:extLst>
            </p:cNvPr>
            <p:cNvCxnSpPr>
              <a:cxnSpLocks/>
              <a:stCxn id="1035" idx="2"/>
              <a:endCxn id="56" idx="0"/>
            </p:cNvCxnSpPr>
            <p:nvPr/>
          </p:nvCxnSpPr>
          <p:spPr>
            <a:xfrm flipH="1">
              <a:off x="3052644" y="4774092"/>
              <a:ext cx="187997" cy="49849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9B5014-E9F8-4002-80FB-6BB030F49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89972"/>
            <a:stretch/>
          </p:blipFill>
          <p:spPr>
            <a:xfrm>
              <a:off x="8872106" y="5248942"/>
              <a:ext cx="714499" cy="714375"/>
            </a:xfrm>
            <a:prstGeom prst="rect">
              <a:avLst/>
            </a:prstGeom>
          </p:spPr>
        </p:pic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7E99E584-FEF0-4C83-88A1-34BEFF924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26464" t="417" r="10412" b="-1"/>
            <a:stretch/>
          </p:blipFill>
          <p:spPr>
            <a:xfrm>
              <a:off x="4278580" y="5274076"/>
              <a:ext cx="4497417" cy="71140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F259FF04-A9C8-4627-AFE4-8453448FB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1590" r="72260"/>
            <a:stretch/>
          </p:blipFill>
          <p:spPr>
            <a:xfrm>
              <a:off x="3844263" y="5273839"/>
              <a:ext cx="438212" cy="714375"/>
            </a:xfrm>
            <a:prstGeom prst="rect">
              <a:avLst/>
            </a:prstGeom>
          </p:spPr>
        </p:pic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FFF0176D-5A48-4617-8F98-7C1BD91B711B}"/>
                </a:ext>
              </a:extLst>
            </p:cNvPr>
            <p:cNvCxnSpPr>
              <a:cxnSpLocks/>
              <a:stCxn id="1039" idx="2"/>
            </p:cNvCxnSpPr>
            <p:nvPr/>
          </p:nvCxnSpPr>
          <p:spPr>
            <a:xfrm flipH="1">
              <a:off x="9022779" y="4815497"/>
              <a:ext cx="147328" cy="591986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444F7502-69E4-4C17-89D6-4A71F53B5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9823" y="4653223"/>
              <a:ext cx="348514" cy="771507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58C04AC1-FD84-4466-8080-8027512773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9858" y="6555574"/>
            <a:ext cx="8055459" cy="2560871"/>
          </a:xfrm>
          <a:prstGeom prst="rect">
            <a:avLst/>
          </a:prstGeom>
        </p:spPr>
      </p:pic>
      <p:sp>
        <p:nvSpPr>
          <p:cNvPr id="1053" name="TextBox 18">
            <a:extLst>
              <a:ext uri="{FF2B5EF4-FFF2-40B4-BE49-F238E27FC236}">
                <a16:creationId xmlns:a16="http://schemas.microsoft.com/office/drawing/2014/main" id="{1F044C99-506E-4F80-8795-0912DB24CB08}"/>
              </a:ext>
            </a:extLst>
          </p:cNvPr>
          <p:cNvSpPr txBox="1"/>
          <p:nvPr/>
        </p:nvSpPr>
        <p:spPr>
          <a:xfrm>
            <a:off x="9801461" y="5361719"/>
            <a:ext cx="3280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Gradient descent Optimization</a:t>
            </a:r>
          </a:p>
        </p:txBody>
      </p:sp>
      <p:sp>
        <p:nvSpPr>
          <p:cNvPr id="1054" name="TextBox 5">
            <a:extLst>
              <a:ext uri="{FF2B5EF4-FFF2-40B4-BE49-F238E27FC236}">
                <a16:creationId xmlns:a16="http://schemas.microsoft.com/office/drawing/2014/main" id="{DF3F6B26-7EC2-AD53-DA06-DF3875CC4D73}"/>
              </a:ext>
            </a:extLst>
          </p:cNvPr>
          <p:cNvSpPr txBox="1"/>
          <p:nvPr/>
        </p:nvSpPr>
        <p:spPr>
          <a:xfrm>
            <a:off x="14272319" y="5338391"/>
            <a:ext cx="1974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HCMC Sampling</a:t>
            </a:r>
          </a:p>
        </p:txBody>
      </p:sp>
      <p:cxnSp>
        <p:nvCxnSpPr>
          <p:cNvPr id="1055" name="20 Conector recto de flecha">
            <a:extLst>
              <a:ext uri="{FF2B5EF4-FFF2-40B4-BE49-F238E27FC236}">
                <a16:creationId xmlns:a16="http://schemas.microsoft.com/office/drawing/2014/main" id="{9F5087E4-D29F-5A7D-78EA-636143F9E4C2}"/>
              </a:ext>
            </a:extLst>
          </p:cNvPr>
          <p:cNvCxnSpPr>
            <a:cxnSpLocks/>
          </p:cNvCxnSpPr>
          <p:nvPr/>
        </p:nvCxnSpPr>
        <p:spPr>
          <a:xfrm flipV="1">
            <a:off x="9707824" y="8074550"/>
            <a:ext cx="270728" cy="61390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20 Conector recto de flecha">
            <a:extLst>
              <a:ext uri="{FF2B5EF4-FFF2-40B4-BE49-F238E27FC236}">
                <a16:creationId xmlns:a16="http://schemas.microsoft.com/office/drawing/2014/main" id="{80481D5E-8B6C-F56B-1424-0208C1F4C8FC}"/>
              </a:ext>
            </a:extLst>
          </p:cNvPr>
          <p:cNvCxnSpPr>
            <a:cxnSpLocks/>
          </p:cNvCxnSpPr>
          <p:nvPr/>
        </p:nvCxnSpPr>
        <p:spPr>
          <a:xfrm flipV="1">
            <a:off x="10043924" y="7750319"/>
            <a:ext cx="416484" cy="36005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20 Conector recto de flecha">
            <a:extLst>
              <a:ext uri="{FF2B5EF4-FFF2-40B4-BE49-F238E27FC236}">
                <a16:creationId xmlns:a16="http://schemas.microsoft.com/office/drawing/2014/main" id="{F1B07FB1-4479-7605-4D24-A5DF26C69927}"/>
              </a:ext>
            </a:extLst>
          </p:cNvPr>
          <p:cNvCxnSpPr>
            <a:cxnSpLocks/>
          </p:cNvCxnSpPr>
          <p:nvPr/>
        </p:nvCxnSpPr>
        <p:spPr>
          <a:xfrm flipV="1">
            <a:off x="10460408" y="7453702"/>
            <a:ext cx="242168" cy="29661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20 Conector recto de flecha">
            <a:extLst>
              <a:ext uri="{FF2B5EF4-FFF2-40B4-BE49-F238E27FC236}">
                <a16:creationId xmlns:a16="http://schemas.microsoft.com/office/drawing/2014/main" id="{A1DE235E-3A78-5184-295C-B98B73180C9A}"/>
              </a:ext>
            </a:extLst>
          </p:cNvPr>
          <p:cNvCxnSpPr>
            <a:cxnSpLocks/>
          </p:cNvCxnSpPr>
          <p:nvPr/>
        </p:nvCxnSpPr>
        <p:spPr>
          <a:xfrm flipV="1">
            <a:off x="10702575" y="7280540"/>
            <a:ext cx="436548" cy="17316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BDBB5D53-6DA6-4AFC-8B11-39A5E06194C2}"/>
              </a:ext>
            </a:extLst>
          </p:cNvPr>
          <p:cNvSpPr/>
          <p:nvPr/>
        </p:nvSpPr>
        <p:spPr>
          <a:xfrm>
            <a:off x="468290" y="4940464"/>
            <a:ext cx="1310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835061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723</TotalTime>
  <Words>509</Words>
  <Application>Microsoft Office PowerPoint</Application>
  <PresentationFormat>Custom</PresentationFormat>
  <Paragraphs>120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NimbusRomNo9L-Regu</vt:lpstr>
      <vt:lpstr>Arial</vt:lpstr>
      <vt:lpstr>Calibri</vt:lpstr>
      <vt:lpstr>Calibri Light</vt:lpstr>
      <vt:lpstr>Cambria Math</vt:lpstr>
      <vt:lpstr>Century</vt:lpstr>
      <vt:lpstr>Gill Sans MT</vt:lpstr>
      <vt:lpstr>Tw Cen MT</vt:lpstr>
      <vt:lpstr>Office Theme</vt:lpstr>
      <vt:lpstr>Guo, Yu (郭煜)</vt:lpstr>
      <vt:lpstr>Projects</vt:lpstr>
      <vt:lpstr>PowerPoint Presentation</vt:lpstr>
      <vt:lpstr>Particle scattering</vt:lpstr>
      <vt:lpstr>SVBRDF </vt:lpstr>
      <vt:lpstr>Procedural 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Guo</dc:creator>
  <cp:lastModifiedBy>Guo Yu</cp:lastModifiedBy>
  <cp:revision>147</cp:revision>
  <dcterms:created xsi:type="dcterms:W3CDTF">2021-02-02T18:30:22Z</dcterms:created>
  <dcterms:modified xsi:type="dcterms:W3CDTF">2023-01-05T22:05:15Z</dcterms:modified>
</cp:coreProperties>
</file>